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258" r:id="rId3"/>
    <p:sldId id="259" r:id="rId4"/>
    <p:sldId id="303" r:id="rId5"/>
    <p:sldId id="304" r:id="rId6"/>
    <p:sldId id="319" r:id="rId7"/>
    <p:sldId id="328" r:id="rId8"/>
    <p:sldId id="329" r:id="rId9"/>
    <p:sldId id="305" r:id="rId10"/>
    <p:sldId id="321" r:id="rId11"/>
    <p:sldId id="322" r:id="rId12"/>
    <p:sldId id="306" r:id="rId13"/>
    <p:sldId id="307" r:id="rId14"/>
    <p:sldId id="308" r:id="rId15"/>
    <p:sldId id="309" r:id="rId16"/>
    <p:sldId id="310" r:id="rId17"/>
    <p:sldId id="311" r:id="rId18"/>
    <p:sldId id="313" r:id="rId19"/>
    <p:sldId id="323" r:id="rId20"/>
    <p:sldId id="327" r:id="rId21"/>
    <p:sldId id="335" r:id="rId22"/>
    <p:sldId id="332" r:id="rId23"/>
    <p:sldId id="324" r:id="rId24"/>
    <p:sldId id="325" r:id="rId25"/>
    <p:sldId id="333" r:id="rId26"/>
    <p:sldId id="320" r:id="rId27"/>
    <p:sldId id="336" r:id="rId28"/>
    <p:sldId id="337" r:id="rId29"/>
    <p:sldId id="334" r:id="rId30"/>
    <p:sldId id="338" r:id="rId31"/>
    <p:sldId id="326"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341" r:id="rId45"/>
    <p:sldId id="273" r:id="rId46"/>
    <p:sldId id="274" r:id="rId47"/>
    <p:sldId id="275" r:id="rId48"/>
    <p:sldId id="276" r:id="rId49"/>
    <p:sldId id="277" r:id="rId50"/>
    <p:sldId id="278" r:id="rId51"/>
    <p:sldId id="279" r:id="rId52"/>
    <p:sldId id="280" r:id="rId53"/>
    <p:sldId id="287" r:id="rId54"/>
    <p:sldId id="288" r:id="rId55"/>
    <p:sldId id="289" r:id="rId56"/>
    <p:sldId id="290" r:id="rId57"/>
    <p:sldId id="291" r:id="rId58"/>
    <p:sldId id="292" r:id="rId59"/>
    <p:sldId id="293" r:id="rId60"/>
    <p:sldId id="294" r:id="rId61"/>
    <p:sldId id="295" r:id="rId62"/>
    <p:sldId id="296" r:id="rId63"/>
    <p:sldId id="339" r:id="rId64"/>
    <p:sldId id="340" r:id="rId65"/>
    <p:sldId id="30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406" autoAdjust="0"/>
  </p:normalViewPr>
  <p:slideViewPr>
    <p:cSldViewPr snapToGrid="0">
      <p:cViewPr varScale="1">
        <p:scale>
          <a:sx n="65" d="100"/>
          <a:sy n="65" d="100"/>
        </p:scale>
        <p:origin x="31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88B13-70FB-4132-A239-783D5C041C18}" type="datetimeFigureOut">
              <a:rPr lang="en-GB" smtClean="0"/>
              <a:t>14/02/2017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CE0F7-AB95-4E61-89C5-60E23B0100E8}" type="slidenum">
              <a:rPr lang="en-GB" smtClean="0"/>
              <a:t>‹#›</a:t>
            </a:fld>
            <a:endParaRPr lang="en-GB"/>
          </a:p>
        </p:txBody>
      </p:sp>
    </p:spTree>
    <p:extLst>
      <p:ext uri="{BB962C8B-B14F-4D97-AF65-F5344CB8AC3E}">
        <p14:creationId xmlns:p14="http://schemas.microsoft.com/office/powerpoint/2010/main" val="2123303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305801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29887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Rot="1" noChangeAspect="1" noChangeArrowheads="1" noTextEdit="1"/>
          </p:cNvSpPr>
          <p:nvPr>
            <p:ph type="sldImg"/>
          </p:nvPr>
        </p:nvSpPr>
        <p:spPr>
          <a:xfrm>
            <a:off x="-190500" y="274638"/>
            <a:ext cx="7700963" cy="4332287"/>
          </a:xfrm>
          <a:ln/>
        </p:spPr>
      </p:sp>
      <p:sp>
        <p:nvSpPr>
          <p:cNvPr id="752643" name="Rectangle 3"/>
          <p:cNvSpPr>
            <a:spLocks noGrp="1" noChangeArrowheads="1"/>
          </p:cNvSpPr>
          <p:nvPr>
            <p:ph type="body" idx="1"/>
          </p:nvPr>
        </p:nvSpPr>
        <p:spPr>
          <a:noFill/>
        </p:spPr>
        <p:txBody>
          <a:bodyPr/>
          <a:lstStyle/>
          <a:p>
            <a:pPr defTabSz="966612">
              <a:defRPr/>
            </a:pPr>
            <a:r>
              <a:rPr lang="en-US" dirty="0">
                <a:latin typeface="Arial" charset="0"/>
                <a:cs typeface="Arial" charset="0"/>
              </a:rPr>
              <a:t>Private cloud: A private cloud reproduces the delivery models of a public cloud behind a firewall for the exclusive benefit of an organization and its customers. The self-service management interface is still in place, while the IT infrastructure resources being collected are internal. </a:t>
            </a:r>
          </a:p>
          <a:p>
            <a:endParaRPr lang="en-US" dirty="0">
              <a:latin typeface="Arial" charset="0"/>
              <a:cs typeface="Arial" charset="0"/>
            </a:endParaRPr>
          </a:p>
          <a:p>
            <a:r>
              <a:rPr lang="en-US" dirty="0">
                <a:latin typeface="Arial" charset="0"/>
                <a:cs typeface="Arial" charset="0"/>
              </a:rPr>
              <a:t>Public cloud: A public cloud is an environment that exists outside a company's firewall, such as a service that a third-party vendor offers. It is also referred to as a shared or multitenanted, virtualized infrastructure managed by means of a self-service portal. </a:t>
            </a:r>
          </a:p>
          <a:p>
            <a:endParaRPr lang="en-US" dirty="0">
              <a:latin typeface="Arial" charset="0"/>
              <a:cs typeface="Arial" charset="0"/>
            </a:endParaRPr>
          </a:p>
          <a:p>
            <a:r>
              <a:rPr lang="en-US" dirty="0">
                <a:latin typeface="Arial" charset="0"/>
                <a:cs typeface="Arial" charset="0"/>
              </a:rPr>
              <a:t>Hybrid cloud: In a hybrid cloud environment, external services are leveraged to extend or supplement an internal cloud.</a:t>
            </a:r>
          </a:p>
          <a:p>
            <a:endParaRPr lang="en-US" dirty="0">
              <a:latin typeface="Arial" charset="0"/>
              <a:cs typeface="Arial" charset="0"/>
            </a:endParaRPr>
          </a:p>
          <a:p>
            <a:r>
              <a:rPr lang="en-US" dirty="0">
                <a:latin typeface="Arial" charset="0"/>
                <a:cs typeface="Arial" charset="0"/>
              </a:rPr>
              <a:t>Traditional IT: Consists of </a:t>
            </a:r>
            <a:r>
              <a:rPr lang="en-US" dirty="0">
                <a:solidFill>
                  <a:srgbClr val="333333"/>
                </a:solidFill>
                <a:latin typeface="Arial" charset="0"/>
                <a:cs typeface="Arial" charset="0"/>
              </a:rPr>
              <a:t>appliances, pre-integrated systems and standard hardware, software and networking.</a:t>
            </a:r>
          </a:p>
          <a:p>
            <a:endParaRPr lang="en-US" dirty="0">
              <a:latin typeface="Arial" charset="0"/>
              <a:cs typeface="Arial" charset="0"/>
            </a:endParaRPr>
          </a:p>
        </p:txBody>
      </p:sp>
    </p:spTree>
    <p:extLst>
      <p:ext uri="{BB962C8B-B14F-4D97-AF65-F5344CB8AC3E}">
        <p14:creationId xmlns:p14="http://schemas.microsoft.com/office/powerpoint/2010/main" val="305721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1176B9-576D-4ED6-9985-6F8D3ED7EAD0}" type="slidenum">
              <a:rPr lang="en-US" altLang="en-US"/>
              <a:pPr/>
              <a:t>21</a:t>
            </a:fld>
            <a:endParaRPr lang="en-US" altLang="en-US"/>
          </a:p>
        </p:txBody>
      </p:sp>
      <p:sp>
        <p:nvSpPr>
          <p:cNvPr id="192514" name="Rectangle 2"/>
          <p:cNvSpPr>
            <a:spLocks noRot="1" noChangeArrowheads="1" noTextEdit="1"/>
          </p:cNvSpPr>
          <p:nvPr>
            <p:ph type="sldImg"/>
          </p:nvPr>
        </p:nvSpPr>
        <p:spPr>
          <a:xfrm>
            <a:off x="382588" y="685800"/>
            <a:ext cx="6096000" cy="3429000"/>
          </a:xfrm>
          <a:ln/>
        </p:spPr>
      </p:sp>
      <p:sp>
        <p:nvSpPr>
          <p:cNvPr id="192515" name="Rectangle 3"/>
          <p:cNvSpPr>
            <a:spLocks noGrp="1" noChangeArrowheads="1"/>
          </p:cNvSpPr>
          <p:nvPr>
            <p:ph type="body" idx="1"/>
          </p:nvPr>
        </p:nvSpPr>
        <p:spPr/>
        <p:txBody>
          <a:bodyPr/>
          <a:lstStyle/>
          <a:p>
            <a:endParaRPr lang="de-DE" altLang="en-US"/>
          </a:p>
        </p:txBody>
      </p:sp>
    </p:spTree>
    <p:extLst>
      <p:ext uri="{BB962C8B-B14F-4D97-AF65-F5344CB8AC3E}">
        <p14:creationId xmlns:p14="http://schemas.microsoft.com/office/powerpoint/2010/main" val="1474155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C01E4FA-B39B-4E81-B49A-78D59218ED9C}" type="slidenum">
              <a:rPr lang="en-US" altLang="en-US"/>
              <a:pPr/>
              <a:t>22</a:t>
            </a:fld>
            <a:endParaRPr lang="en-US" altLang="en-US"/>
          </a:p>
        </p:txBody>
      </p:sp>
      <p:sp>
        <p:nvSpPr>
          <p:cNvPr id="1986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anose="020B0604020202020204" pitchFamily="34" charset="0"/>
              </a:defRPr>
            </a:lvl1pPr>
            <a:lvl2pPr marL="35879088" indent="-35447288" defTabSz="865188">
              <a:defRPr>
                <a:solidFill>
                  <a:schemeClr val="tx1"/>
                </a:solidFill>
                <a:latin typeface="Arial" panose="020B0604020202020204" pitchFamily="34" charset="0"/>
              </a:defRPr>
            </a:lvl2pPr>
            <a:lvl3pPr marL="48904525" indent="-48039338" defTabSz="86518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a:lnSpc>
                <a:spcPct val="100000"/>
              </a:lnSpc>
            </a:pPr>
            <a:fld id="{EDE448B9-1AA4-42F5-9E00-AFD8B1A6788D}" type="slidenum">
              <a:rPr lang="en-US" altLang="en-US" sz="1200" b="1">
                <a:ea typeface="MS PGothic" panose="020B0600070205080204" pitchFamily="34" charset="-128"/>
                <a:cs typeface="Arial" panose="020B0604020202020204" pitchFamily="34" charset="0"/>
              </a:rPr>
              <a:pPr algn="r">
                <a:lnSpc>
                  <a:spcPct val="100000"/>
                </a:lnSpc>
              </a:pPr>
              <a:t>22</a:t>
            </a:fld>
            <a:endParaRPr lang="en-US" altLang="en-US" sz="1200" b="1">
              <a:ea typeface="MS PGothic" panose="020B0600070205080204" pitchFamily="34" charset="-128"/>
              <a:cs typeface="Arial" panose="020B0604020202020204" pitchFamily="34" charset="0"/>
            </a:endParaRPr>
          </a:p>
        </p:txBody>
      </p:sp>
      <p:sp>
        <p:nvSpPr>
          <p:cNvPr id="198659" name="Rectangle 2"/>
          <p:cNvSpPr>
            <a:spLocks noGrp="1" noRot="1" noChangeAspect="1" noChangeArrowheads="1" noTextEdit="1"/>
          </p:cNvSpPr>
          <p:nvPr>
            <p:ph type="sldImg"/>
          </p:nvPr>
        </p:nvSpPr>
        <p:spPr>
          <a:xfrm>
            <a:off x="382588" y="685800"/>
            <a:ext cx="6096000" cy="3429000"/>
          </a:xfrm>
          <a:ln/>
        </p:spPr>
      </p:sp>
      <p:sp>
        <p:nvSpPr>
          <p:cNvPr id="198660" name="Rectangle 3"/>
          <p:cNvSpPr>
            <a:spLocks noGrp="1" noChangeArrowheads="1"/>
          </p:cNvSpPr>
          <p:nvPr>
            <p:ph type="body" idx="1"/>
          </p:nvPr>
        </p:nvSpPr>
        <p:spPr/>
        <p:txBody>
          <a:bodyPr lIns="91432" tIns="45716" rIns="91432" bIns="45716"/>
          <a:lstStyle/>
          <a:p>
            <a:pPr>
              <a:lnSpc>
                <a:spcPct val="90000"/>
              </a:lnSpc>
              <a:spcBef>
                <a:spcPts val="388"/>
              </a:spcBef>
            </a:pPr>
            <a:r>
              <a:rPr lang="en-US" altLang="en-US" dirty="0"/>
              <a:t>So how are real customer situations realizing benefits from the cloud.  We’ve compiled here a list of the ways that customers are reporting that they’ve been able to see real, tangible results form their cloud delivered implementations.</a:t>
            </a:r>
          </a:p>
          <a:p>
            <a:pPr>
              <a:lnSpc>
                <a:spcPct val="90000"/>
              </a:lnSpc>
              <a:spcBef>
                <a:spcPts val="388"/>
              </a:spcBef>
            </a:pPr>
            <a:endParaRPr lang="en-US" altLang="en-US" dirty="0"/>
          </a:p>
          <a:p>
            <a:pPr>
              <a:lnSpc>
                <a:spcPct val="90000"/>
              </a:lnSpc>
              <a:spcBef>
                <a:spcPts val="388"/>
              </a:spcBef>
            </a:pPr>
            <a:r>
              <a:rPr lang="en-US" altLang="en-US" dirty="0"/>
              <a:t>Why can a cloud environment have this kind of effect? The key is that the cloud is based on three essential fundamentals: It’s standardized, it’s virtualized and it’s automated. That’s how you can provide scalable services. That’s the way you’re going to see efficiency. And that’s the way you’re going to drive down costs and improve service. That’s really a pretty simple equation, and we are seeing clients that are doing this achieve very real, measurable business results.</a:t>
            </a:r>
          </a:p>
          <a:p>
            <a:pPr>
              <a:lnSpc>
                <a:spcPct val="90000"/>
              </a:lnSpc>
              <a:spcBef>
                <a:spcPts val="388"/>
              </a:spcBef>
            </a:pPr>
            <a:endParaRPr lang="en-US" altLang="en-US" dirty="0"/>
          </a:p>
          <a:p>
            <a:pPr>
              <a:lnSpc>
                <a:spcPct val="90000"/>
              </a:lnSpc>
              <a:spcBef>
                <a:spcPts val="388"/>
              </a:spcBef>
            </a:pPr>
            <a:r>
              <a:rPr lang="en-US" altLang="en-US" dirty="0"/>
              <a:t>For example:</a:t>
            </a:r>
          </a:p>
          <a:p>
            <a:pPr>
              <a:lnSpc>
                <a:spcPct val="90000"/>
              </a:lnSpc>
              <a:spcBef>
                <a:spcPts val="388"/>
              </a:spcBef>
            </a:pPr>
            <a:endParaRPr lang="en-US" altLang="en-US" dirty="0"/>
          </a:p>
          <a:p>
            <a:pPr>
              <a:lnSpc>
                <a:spcPct val="90000"/>
              </a:lnSpc>
              <a:spcBef>
                <a:spcPts val="388"/>
              </a:spcBef>
              <a:buFontTx/>
              <a:buChar char="•"/>
            </a:pPr>
            <a:r>
              <a:rPr lang="en-US" altLang="en-US" b="1" dirty="0"/>
              <a:t>Virtualization of IT resources</a:t>
            </a:r>
            <a:r>
              <a:rPr lang="en-US" altLang="en-US" dirty="0"/>
              <a:t>—servers, storage, networks and applications—are pooled and virtualized to help provide an implementation-independent, efficient infrastructure with </a:t>
            </a:r>
            <a:r>
              <a:rPr lang="en-US" altLang="en-US" b="1" dirty="0"/>
              <a:t>elastic scaling</a:t>
            </a:r>
            <a:r>
              <a:rPr lang="en-US" altLang="en-US" dirty="0"/>
              <a:t>, meaning the environments can scale up and down by large factors as demand changes.</a:t>
            </a:r>
          </a:p>
          <a:p>
            <a:pPr>
              <a:lnSpc>
                <a:spcPct val="90000"/>
              </a:lnSpc>
              <a:spcBef>
                <a:spcPts val="388"/>
              </a:spcBef>
              <a:buFontTx/>
              <a:buChar char="•"/>
            </a:pPr>
            <a:r>
              <a:rPr lang="en-US" altLang="en-US" b="1" dirty="0"/>
              <a:t>Automation through a self-service portal and automated provisioning</a:t>
            </a:r>
          </a:p>
          <a:p>
            <a:pPr>
              <a:lnSpc>
                <a:spcPct val="90000"/>
              </a:lnSpc>
              <a:spcBef>
                <a:spcPts val="388"/>
              </a:spcBef>
              <a:buFontTx/>
              <a:buChar char="•"/>
            </a:pPr>
            <a:r>
              <a:rPr lang="en-US" altLang="en-US" b="1" dirty="0"/>
              <a:t>Standardization of pricing, processes and services</a:t>
            </a:r>
          </a:p>
        </p:txBody>
      </p:sp>
    </p:spTree>
    <p:extLst>
      <p:ext uri="{BB962C8B-B14F-4D97-AF65-F5344CB8AC3E}">
        <p14:creationId xmlns:p14="http://schemas.microsoft.com/office/powerpoint/2010/main" val="4228465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pPr>
            <a:r>
              <a:rPr lang="en-US" altLang="en-US" b="1" dirty="0"/>
              <a:t>Key point: Some concerns are more relevant to the cloud than others, these are the most frequently discussed. </a:t>
            </a:r>
          </a:p>
          <a:p>
            <a:pPr marL="228600" indent="-228600">
              <a:lnSpc>
                <a:spcPct val="90000"/>
              </a:lnSpc>
            </a:pPr>
            <a:endParaRPr lang="en-US" altLang="en-US" dirty="0"/>
          </a:p>
          <a:p>
            <a:pPr marL="228600" indent="-228600">
              <a:lnSpc>
                <a:spcPct val="90000"/>
              </a:lnSpc>
            </a:pPr>
            <a:r>
              <a:rPr lang="en-US" altLang="en-US" dirty="0"/>
              <a:t>	Less control: Uncomfortable with the idea of their information on systems they do not own in-house.</a:t>
            </a:r>
          </a:p>
          <a:p>
            <a:pPr marL="228600" indent="-228600">
              <a:lnSpc>
                <a:spcPct val="90000"/>
              </a:lnSpc>
            </a:pPr>
            <a:r>
              <a:rPr lang="en-US" altLang="en-US" dirty="0"/>
              <a:t>	Data Security: A shared, multi-tenant infrastructure increases potential for unauthorized exposure. Especially in the case of public-facing clouds.</a:t>
            </a:r>
          </a:p>
          <a:p>
            <a:pPr marL="228600" indent="-228600">
              <a:lnSpc>
                <a:spcPct val="90000"/>
              </a:lnSpc>
            </a:pPr>
            <a:r>
              <a:rPr lang="en-US" altLang="en-US" dirty="0"/>
              <a:t>	Reliability:  They are worried about service disruptions affecting the business.</a:t>
            </a:r>
          </a:p>
          <a:p>
            <a:pPr marL="228600" indent="-228600">
              <a:lnSpc>
                <a:spcPct val="90000"/>
              </a:lnSpc>
            </a:pPr>
            <a:r>
              <a:rPr lang="en-US" altLang="en-US" dirty="0"/>
              <a:t>	Compliance:  Regulations may prohibit the use of clouds for certain workloads and data.</a:t>
            </a:r>
          </a:p>
          <a:p>
            <a:pPr marL="228600" indent="-228600">
              <a:lnSpc>
                <a:spcPct val="90000"/>
              </a:lnSpc>
            </a:pPr>
            <a:r>
              <a:rPr lang="en-US" altLang="en-US" dirty="0"/>
              <a:t>	Security Management: How will today’s enterprise security controls be represented in the cloud?</a:t>
            </a:r>
          </a:p>
          <a:p>
            <a:endParaRPr lang="en-GB" dirty="0"/>
          </a:p>
        </p:txBody>
      </p:sp>
      <p:sp>
        <p:nvSpPr>
          <p:cNvPr id="4" name="Slide Number Placeholder 3"/>
          <p:cNvSpPr>
            <a:spLocks noGrp="1"/>
          </p:cNvSpPr>
          <p:nvPr>
            <p:ph type="sldNum" sz="quarter" idx="10"/>
          </p:nvPr>
        </p:nvSpPr>
        <p:spPr/>
        <p:txBody>
          <a:bodyPr/>
          <a:lstStyle/>
          <a:p>
            <a:fld id="{A07CE0F7-AB95-4E61-89C5-60E23B0100E8}" type="slidenum">
              <a:rPr lang="en-GB" smtClean="0"/>
              <a:t>24</a:t>
            </a:fld>
            <a:endParaRPr lang="en-GB"/>
          </a:p>
        </p:txBody>
      </p:sp>
    </p:spTree>
    <p:extLst>
      <p:ext uri="{BB962C8B-B14F-4D97-AF65-F5344CB8AC3E}">
        <p14:creationId xmlns:p14="http://schemas.microsoft.com/office/powerpoint/2010/main" val="1470773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1387766-7CA6-45C2-BE2C-10B293EFB398}" type="slidenum">
              <a:rPr lang="en-US" altLang="en-US"/>
              <a:pPr/>
              <a:t>25</a:t>
            </a:fld>
            <a:endParaRPr lang="en-US" altLang="en-US"/>
          </a:p>
        </p:txBody>
      </p:sp>
      <p:sp>
        <p:nvSpPr>
          <p:cNvPr id="235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Arial" panose="020B0604020202020204" pitchFamily="34" charset="0"/>
              </a:defRPr>
            </a:lvl1pPr>
            <a:lvl2pPr marL="35879088" indent="-35447288">
              <a:defRPr>
                <a:solidFill>
                  <a:schemeClr val="tx1"/>
                </a:solidFill>
                <a:latin typeface="Arial" panose="020B0604020202020204" pitchFamily="34" charset="0"/>
              </a:defRPr>
            </a:lvl2pPr>
            <a:lvl3pPr marL="48904525" indent="-4803933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a:lnSpc>
                <a:spcPct val="100000"/>
              </a:lnSpc>
            </a:pPr>
            <a:fld id="{1C7AD93C-D4C4-46D9-82D9-AAFAF5801DE4}" type="slidenum">
              <a:rPr lang="en-US" altLang="en-US" sz="1200">
                <a:ea typeface="MS PGothic" panose="020B0600070205080204" pitchFamily="34" charset="-128"/>
                <a:cs typeface="Arial" panose="020B0604020202020204" pitchFamily="34" charset="0"/>
              </a:rPr>
              <a:pPr algn="r">
                <a:lnSpc>
                  <a:spcPct val="100000"/>
                </a:lnSpc>
              </a:pPr>
              <a:t>25</a:t>
            </a:fld>
            <a:endParaRPr lang="en-US" altLang="en-US" sz="1200">
              <a:ea typeface="MS PGothic" panose="020B0600070205080204" pitchFamily="34" charset="-128"/>
              <a:cs typeface="Arial" panose="020B0604020202020204" pitchFamily="34" charset="0"/>
            </a:endParaRPr>
          </a:p>
        </p:txBody>
      </p:sp>
      <p:sp>
        <p:nvSpPr>
          <p:cNvPr id="235523" name="Rectangle 2"/>
          <p:cNvSpPr>
            <a:spLocks noGrp="1" noRot="1" noChangeAspect="1" noChangeArrowheads="1" noTextEdit="1"/>
          </p:cNvSpPr>
          <p:nvPr>
            <p:ph type="sldImg"/>
          </p:nvPr>
        </p:nvSpPr>
        <p:spPr>
          <a:xfrm>
            <a:off x="382588" y="685800"/>
            <a:ext cx="6096000" cy="3429000"/>
          </a:xfrm>
          <a:ln/>
        </p:spPr>
      </p:sp>
      <p:sp>
        <p:nvSpPr>
          <p:cNvPr id="235524" name="Rectangle 3"/>
          <p:cNvSpPr>
            <a:spLocks noGrp="1" noChangeArrowheads="1"/>
          </p:cNvSpPr>
          <p:nvPr>
            <p:ph type="body" idx="1"/>
          </p:nvPr>
        </p:nvSpPr>
        <p:spPr>
          <a:noFill/>
        </p:spPr>
        <p:txBody>
          <a:bodyPr lIns="91432" tIns="45716" rIns="91432" bIns="45716"/>
          <a:lstStyle/>
          <a:p>
            <a:pPr>
              <a:lnSpc>
                <a:spcPct val="85000"/>
              </a:lnSpc>
              <a:spcBef>
                <a:spcPct val="40000"/>
              </a:spcBef>
              <a:buClr>
                <a:srgbClr val="0000CC"/>
              </a:buClr>
            </a:pPr>
            <a:r>
              <a:rPr lang="en-US" altLang="en-US" dirty="0">
                <a:solidFill>
                  <a:srgbClr val="000000"/>
                </a:solidFill>
              </a:rPr>
              <a:t>Multiple surveys have shown that the top inhibitor to moving forward with cloud computing is security.</a:t>
            </a:r>
          </a:p>
          <a:p>
            <a:pPr>
              <a:lnSpc>
                <a:spcPct val="85000"/>
              </a:lnSpc>
              <a:spcBef>
                <a:spcPct val="40000"/>
              </a:spcBef>
              <a:buClr>
                <a:srgbClr val="0000CC"/>
              </a:buClr>
            </a:pPr>
            <a:endParaRPr lang="en-US" altLang="en-US" dirty="0">
              <a:solidFill>
                <a:srgbClr val="000000"/>
              </a:solidFill>
            </a:endParaRPr>
          </a:p>
          <a:p>
            <a:pPr>
              <a:lnSpc>
                <a:spcPct val="85000"/>
              </a:lnSpc>
              <a:spcBef>
                <a:spcPct val="40000"/>
              </a:spcBef>
              <a:buClr>
                <a:srgbClr val="0000CC"/>
              </a:buClr>
            </a:pPr>
            <a:r>
              <a:rPr lang="en-US" altLang="en-US" dirty="0">
                <a:solidFill>
                  <a:srgbClr val="000000"/>
                </a:solidFill>
              </a:rPr>
              <a:t>There are 5 unique </a:t>
            </a:r>
            <a:r>
              <a:rPr lang="en-US" altLang="en-US" i="1" dirty="0">
                <a:solidFill>
                  <a:srgbClr val="000000"/>
                </a:solidFill>
              </a:rPr>
              <a:t>security focus areas </a:t>
            </a:r>
            <a:r>
              <a:rPr lang="en-US" altLang="en-US" dirty="0">
                <a:solidFill>
                  <a:srgbClr val="000000"/>
                </a:solidFill>
              </a:rPr>
              <a:t>in cloud computing that we speak about and that we have organized our discussions around, and each of these elements aligns directly with an element of Gartner’s view of what security elements are most critical in cloud computing.</a:t>
            </a:r>
            <a:endParaRPr lang="en-US" altLang="en-US" b="1" u="sng" dirty="0"/>
          </a:p>
          <a:p>
            <a:r>
              <a:rPr lang="en-US" altLang="en-US" b="1" u="sng" dirty="0">
                <a:solidFill>
                  <a:srgbClr val="0000CC"/>
                </a:solidFill>
              </a:rPr>
              <a:t>People and Identity</a:t>
            </a:r>
            <a:br>
              <a:rPr lang="en-US" altLang="en-US" u="sng" dirty="0"/>
            </a:br>
            <a:r>
              <a:rPr lang="en-US" altLang="en-US" dirty="0"/>
              <a:t>Mitigate the risks associated with user access to corporate resources</a:t>
            </a:r>
          </a:p>
          <a:p>
            <a:r>
              <a:rPr lang="en-US" altLang="en-US" b="1" u="sng" dirty="0">
                <a:solidFill>
                  <a:srgbClr val="0000CC"/>
                </a:solidFill>
              </a:rPr>
              <a:t>Data and Information</a:t>
            </a:r>
            <a:br>
              <a:rPr lang="en-US" altLang="en-US" dirty="0"/>
            </a:br>
            <a:r>
              <a:rPr lang="en-US" altLang="en-US" dirty="0"/>
              <a:t>Understand, deploy and properly test controls for access to and usage of sensitive business data</a:t>
            </a:r>
          </a:p>
          <a:p>
            <a:r>
              <a:rPr lang="en-US" altLang="en-US" b="1" u="sng" dirty="0">
                <a:solidFill>
                  <a:srgbClr val="0000CC"/>
                </a:solidFill>
              </a:rPr>
              <a:t>Application and Process</a:t>
            </a:r>
            <a:br>
              <a:rPr lang="en-US" altLang="en-US" dirty="0"/>
            </a:br>
            <a:r>
              <a:rPr lang="en-US" altLang="en-US" dirty="0"/>
              <a:t>Keep applications secure, protected from malicious or fraudulent use, and hardened against failure</a:t>
            </a:r>
          </a:p>
          <a:p>
            <a:r>
              <a:rPr lang="en-US" altLang="en-US" b="1" u="sng" dirty="0">
                <a:solidFill>
                  <a:srgbClr val="0000CC"/>
                </a:solidFill>
              </a:rPr>
              <a:t>Network, Server and End Point</a:t>
            </a:r>
            <a:br>
              <a:rPr lang="en-US" altLang="en-US" dirty="0"/>
            </a:br>
            <a:r>
              <a:rPr lang="en-US" altLang="en-US" dirty="0"/>
              <a:t>Optimize service availability by mitigating risks to network components</a:t>
            </a:r>
          </a:p>
          <a:p>
            <a:r>
              <a:rPr lang="en-US" altLang="en-US" b="1" u="sng" dirty="0">
                <a:solidFill>
                  <a:srgbClr val="0000CC"/>
                </a:solidFill>
              </a:rPr>
              <a:t>Physical Infrastructure</a:t>
            </a:r>
            <a:br>
              <a:rPr lang="en-US" altLang="en-US" dirty="0"/>
            </a:br>
            <a:r>
              <a:rPr lang="en-US" altLang="en-US" dirty="0"/>
              <a:t>Provide actionable intelligence on the desired state of physical infrastructure security and make improvements</a:t>
            </a:r>
          </a:p>
          <a:p>
            <a:endParaRPr lang="en-US" altLang="en-US" dirty="0"/>
          </a:p>
          <a:p>
            <a:endParaRPr lang="en-US" altLang="en-US" dirty="0"/>
          </a:p>
        </p:txBody>
      </p:sp>
    </p:spTree>
    <p:extLst>
      <p:ext uri="{BB962C8B-B14F-4D97-AF65-F5344CB8AC3E}">
        <p14:creationId xmlns:p14="http://schemas.microsoft.com/office/powerpoint/2010/main" val="360548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2D1E442-4C7B-455D-994E-5E06F8AA93CC}" type="slidenum">
              <a:rPr lang="en-US" altLang="en-US"/>
              <a:pPr/>
              <a:t>26</a:t>
            </a:fld>
            <a:endParaRPr lang="en-US" altLang="en-US"/>
          </a:p>
        </p:txBody>
      </p:sp>
      <p:sp>
        <p:nvSpPr>
          <p:cNvPr id="675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fld id="{0F0B42DC-C869-4DC8-BFC0-5EE63EF57B70}" type="slidenum">
              <a:rPr lang="en-US" altLang="en-US" sz="1200">
                <a:latin typeface="Arial" panose="020B0604020202020204" pitchFamily="34" charset="0"/>
                <a:ea typeface="MS PGothic" panose="020B0600070205080204" pitchFamily="34" charset="-128"/>
              </a:rPr>
              <a:pPr algn="r"/>
              <a:t>26</a:t>
            </a:fld>
            <a:endParaRPr lang="en-US" altLang="en-US" sz="1200">
              <a:latin typeface="Arial" panose="020B0604020202020204" pitchFamily="34" charset="0"/>
              <a:ea typeface="MS PGothic" panose="020B0600070205080204" pitchFamily="34" charset="-128"/>
            </a:endParaRPr>
          </a:p>
        </p:txBody>
      </p:sp>
      <p:sp>
        <p:nvSpPr>
          <p:cNvPr id="67588" name="Rectangle 2"/>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2" tIns="45716" rIns="91432" bIns="45716" numCol="1" anchor="t" anchorCtr="0" compatLnSpc="1">
            <a:prstTxWarp prst="textNoShape">
              <a:avLst/>
            </a:prstTxWarp>
          </a:bodyPr>
          <a:lstStyle/>
          <a:p>
            <a:pPr>
              <a:spcBef>
                <a:spcPct val="0"/>
              </a:spcBef>
            </a:pPr>
            <a:r>
              <a:rPr lang="en-US" altLang="en-US" dirty="0"/>
              <a:t>So how do you get started with cloud computing?</a:t>
            </a:r>
          </a:p>
          <a:p>
            <a:pPr>
              <a:spcBef>
                <a:spcPct val="0"/>
              </a:spcBef>
            </a:pPr>
            <a:endParaRPr lang="en-US" altLang="en-US" dirty="0"/>
          </a:p>
          <a:p>
            <a:pPr>
              <a:spcBef>
                <a:spcPct val="0"/>
              </a:spcBef>
            </a:pPr>
            <a:r>
              <a:rPr lang="en-US" altLang="en-US" dirty="0"/>
              <a:t>We believe that to best leverage cloud computing as a viable delivery model, is to layout a clear path that is grounded in integrating cloud with your overall IT delivery strategy.  You can build and deliver cloud services, or you can acquire and deliver cloud services, but both should appropriately start with your planning stage where you align the cloud-based services with your overall strategic direction and you’ve analyzed which workloads are appropriate for cloud delivery and have at least a preliminary business case to support an implementation.</a:t>
            </a:r>
          </a:p>
        </p:txBody>
      </p:sp>
    </p:spTree>
    <p:extLst>
      <p:ext uri="{BB962C8B-B14F-4D97-AF65-F5344CB8AC3E}">
        <p14:creationId xmlns:p14="http://schemas.microsoft.com/office/powerpoint/2010/main" val="163225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BBFD5A95-EC81-4676-9CB8-0E6FDB78D020}" type="slidenum">
              <a:rPr lang="en-US" altLang="en-US"/>
              <a:pPr/>
              <a:t>27</a:t>
            </a:fld>
            <a:endParaRPr lang="en-US" altLang="en-US"/>
          </a:p>
        </p:txBody>
      </p:sp>
      <p:sp>
        <p:nvSpPr>
          <p:cNvPr id="20685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Arial" panose="020B0604020202020204" pitchFamily="34" charset="0"/>
              </a:defRPr>
            </a:lvl1pPr>
            <a:lvl2pPr marL="35879088" indent="-35447288">
              <a:defRPr>
                <a:solidFill>
                  <a:schemeClr val="tx1"/>
                </a:solidFill>
                <a:latin typeface="Arial" panose="020B0604020202020204" pitchFamily="34" charset="0"/>
              </a:defRPr>
            </a:lvl2pPr>
            <a:lvl3pPr marL="48904525" indent="-4803933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a:lnSpc>
                <a:spcPct val="100000"/>
              </a:lnSpc>
            </a:pPr>
            <a:fld id="{C081A966-7B09-4377-A635-EF1382A4B1FB}" type="slidenum">
              <a:rPr lang="en-US" altLang="en-US" sz="1200">
                <a:ea typeface="MS PGothic" panose="020B0600070205080204" pitchFamily="34" charset="-128"/>
                <a:cs typeface="Arial" panose="020B0604020202020204" pitchFamily="34" charset="0"/>
              </a:rPr>
              <a:pPr algn="r">
                <a:lnSpc>
                  <a:spcPct val="100000"/>
                </a:lnSpc>
              </a:pPr>
              <a:t>27</a:t>
            </a:fld>
            <a:endParaRPr lang="en-US" altLang="en-US" sz="1200">
              <a:ea typeface="MS PGothic" panose="020B0600070205080204" pitchFamily="34" charset="-128"/>
              <a:cs typeface="Arial" panose="020B0604020202020204" pitchFamily="34" charset="0"/>
            </a:endParaRPr>
          </a:p>
        </p:txBody>
      </p:sp>
      <p:sp>
        <p:nvSpPr>
          <p:cNvPr id="20685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Arial" panose="020B0604020202020204" pitchFamily="34" charset="0"/>
              </a:defRPr>
            </a:lvl1pPr>
            <a:lvl2pPr marL="35879088" indent="-35447288">
              <a:defRPr>
                <a:solidFill>
                  <a:schemeClr val="tx1"/>
                </a:solidFill>
                <a:latin typeface="Arial" panose="020B0604020202020204" pitchFamily="34" charset="0"/>
              </a:defRPr>
            </a:lvl2pPr>
            <a:lvl3pPr marL="48904525" indent="-48039338">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a:lnSpc>
                <a:spcPct val="100000"/>
              </a:lnSpc>
            </a:pPr>
            <a:fld id="{8949B151-D55D-4A2C-A492-4F06B6616606}" type="slidenum">
              <a:rPr lang="en-US" altLang="en-US" sz="1200">
                <a:ea typeface="MS PGothic" panose="020B0600070205080204" pitchFamily="34" charset="-128"/>
                <a:cs typeface="Arial" panose="020B0604020202020204" pitchFamily="34" charset="0"/>
              </a:rPr>
              <a:pPr algn="r">
                <a:lnSpc>
                  <a:spcPct val="100000"/>
                </a:lnSpc>
              </a:pPr>
              <a:t>27</a:t>
            </a:fld>
            <a:endParaRPr lang="en-US" altLang="en-US" sz="1200">
              <a:ea typeface="MS PGothic" panose="020B0600070205080204" pitchFamily="34" charset="-128"/>
              <a:cs typeface="Arial" panose="020B0604020202020204" pitchFamily="34" charset="0"/>
            </a:endParaRPr>
          </a:p>
        </p:txBody>
      </p:sp>
      <p:sp>
        <p:nvSpPr>
          <p:cNvPr id="206852" name="Rectangle 2"/>
          <p:cNvSpPr>
            <a:spLocks noGrp="1" noRot="1" noChangeAspect="1" noChangeArrowheads="1" noTextEdit="1"/>
          </p:cNvSpPr>
          <p:nvPr>
            <p:ph type="sldImg"/>
          </p:nvPr>
        </p:nvSpPr>
        <p:spPr>
          <a:xfrm>
            <a:off x="381000" y="685800"/>
            <a:ext cx="6097588" cy="3430588"/>
          </a:xfrm>
          <a:ln/>
        </p:spPr>
      </p:sp>
      <p:sp>
        <p:nvSpPr>
          <p:cNvPr id="206853" name="Rectangle 3"/>
          <p:cNvSpPr>
            <a:spLocks noGrp="1" noChangeArrowheads="1"/>
          </p:cNvSpPr>
          <p:nvPr>
            <p:ph type="body" idx="1"/>
          </p:nvPr>
        </p:nvSpPr>
        <p:spPr>
          <a:noFill/>
        </p:spPr>
        <p:txBody>
          <a:bodyPr lIns="91432" tIns="45716" rIns="91432" bIns="45716"/>
          <a:lstStyle/>
          <a:p>
            <a:pPr>
              <a:lnSpc>
                <a:spcPct val="95000"/>
              </a:lnSpc>
              <a:spcBef>
                <a:spcPct val="0"/>
              </a:spcBef>
              <a:buClr>
                <a:schemeClr val="tx2"/>
              </a:buClr>
              <a:buFont typeface="Wingdings" panose="05000000000000000000" pitchFamily="2" charset="2"/>
              <a:buNone/>
            </a:pPr>
            <a:r>
              <a:rPr lang="en-US" altLang="en-US">
                <a:solidFill>
                  <a:schemeClr val="bg1"/>
                </a:solidFill>
              </a:rPr>
              <a:t>Every business and organization today has a current plan of record for how they want IT to support their business.  For many, it is about consolidating assets, virtualizing to increase asset utilizations and reduce costs, as well as standardizing and automating to improve service delivery and lower operational labor costs.  These are key to achieving an optimal and effective cloud computing experience for the end user, and maximizing value to the business.</a:t>
            </a:r>
          </a:p>
          <a:p>
            <a:pPr>
              <a:lnSpc>
                <a:spcPct val="95000"/>
              </a:lnSpc>
              <a:spcBef>
                <a:spcPct val="0"/>
              </a:spcBef>
              <a:buClr>
                <a:schemeClr val="tx2"/>
              </a:buClr>
              <a:buFont typeface="Wingdings" panose="05000000000000000000" pitchFamily="2" charset="2"/>
              <a:buNone/>
            </a:pPr>
            <a:endParaRPr lang="en-US" altLang="en-US" b="1">
              <a:solidFill>
                <a:schemeClr val="bg1"/>
              </a:solidFill>
            </a:endParaRPr>
          </a:p>
        </p:txBody>
      </p:sp>
    </p:spTree>
    <p:extLst>
      <p:ext uri="{BB962C8B-B14F-4D97-AF65-F5344CB8AC3E}">
        <p14:creationId xmlns:p14="http://schemas.microsoft.com/office/powerpoint/2010/main" val="3185264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674E51-1FB3-4551-BA64-9E96AF2EE2B8}" type="slidenum">
              <a:rPr lang="en-US" altLang="en-US"/>
              <a:pPr/>
              <a:t>28</a:t>
            </a:fld>
            <a:endParaRPr lang="en-US" altLang="en-US"/>
          </a:p>
        </p:txBody>
      </p:sp>
      <p:sp>
        <p:nvSpPr>
          <p:cNvPr id="229378" name="Rectangle 2"/>
          <p:cNvSpPr>
            <a:spLocks noRot="1" noChangeArrowheads="1" noTextEdit="1"/>
          </p:cNvSpPr>
          <p:nvPr>
            <p:ph type="sldImg"/>
          </p:nvPr>
        </p:nvSpPr>
        <p:spPr>
          <a:xfrm>
            <a:off x="387350" y="685800"/>
            <a:ext cx="6091238" cy="3427413"/>
          </a:xfrm>
          <a:ln/>
        </p:spPr>
      </p:sp>
      <p:sp>
        <p:nvSpPr>
          <p:cNvPr id="229379" name="Rectangle 3"/>
          <p:cNvSpPr>
            <a:spLocks noGrp="1" noChangeArrowheads="1"/>
          </p:cNvSpPr>
          <p:nvPr>
            <p:ph type="body" idx="1"/>
          </p:nvPr>
        </p:nvSpPr>
        <p:spPr/>
        <p:txBody>
          <a:bodyPr/>
          <a:lstStyle/>
          <a:p>
            <a:pPr marL="228600" indent="-228600"/>
            <a:r>
              <a:rPr lang="en-US" altLang="en-US" dirty="0">
                <a:solidFill>
                  <a:schemeClr val="bg1"/>
                </a:solidFill>
              </a:rPr>
              <a:t>Progression toward transformation starts with optimizing existing assets/processes and leverages best in class technology at transitions</a:t>
            </a:r>
          </a:p>
          <a:p>
            <a:pPr marL="228600" indent="-228600"/>
            <a:r>
              <a:rPr lang="en-US" altLang="en-US" dirty="0">
                <a:solidFill>
                  <a:schemeClr val="bg1"/>
                </a:solidFill>
              </a:rPr>
              <a:t>Each step balances improvements in efficiency and effectiveness and can be measured by business returns.</a:t>
            </a:r>
          </a:p>
          <a:p>
            <a:pPr marL="228600" indent="-228600"/>
            <a:endParaRPr lang="en-US" altLang="en-US" dirty="0">
              <a:solidFill>
                <a:schemeClr val="bg1"/>
              </a:solidFill>
            </a:endParaRPr>
          </a:p>
          <a:p>
            <a:pPr marL="228600" indent="-228600"/>
            <a:r>
              <a:rPr lang="en-US" altLang="en-US" dirty="0">
                <a:solidFill>
                  <a:schemeClr val="bg1"/>
                </a:solidFill>
              </a:rPr>
              <a:t>However, an organization can move to cloud systematically taking one step at a time, or they can move right to a cloud deployment if it aligns best with their strategic vision for the business.</a:t>
            </a:r>
          </a:p>
        </p:txBody>
      </p:sp>
    </p:spTree>
    <p:extLst>
      <p:ext uri="{BB962C8B-B14F-4D97-AF65-F5344CB8AC3E}">
        <p14:creationId xmlns:p14="http://schemas.microsoft.com/office/powerpoint/2010/main" val="2447167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01C3347-6B4C-4742-8915-E63BE679D307}" type="slidenum">
              <a:rPr lang="en-US" altLang="en-US"/>
              <a:pPr/>
              <a:t>29</a:t>
            </a:fld>
            <a:endParaRPr lang="en-US" altLang="en-US"/>
          </a:p>
        </p:txBody>
      </p:sp>
      <p:sp>
        <p:nvSpPr>
          <p:cNvPr id="317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66" tIns="45533" rIns="91066" bIns="45533" anchor="b"/>
          <a:lstStyle>
            <a:lvl1pPr defTabSz="911225">
              <a:defRPr>
                <a:solidFill>
                  <a:schemeClr val="tx1"/>
                </a:solidFill>
                <a:latin typeface="Arial" panose="020B0604020202020204" pitchFamily="34" charset="0"/>
              </a:defRPr>
            </a:lvl1pPr>
            <a:lvl2pPr marL="731838" indent="-282575" defTabSz="911225">
              <a:defRPr>
                <a:solidFill>
                  <a:schemeClr val="tx1"/>
                </a:solidFill>
                <a:latin typeface="Arial" panose="020B0604020202020204" pitchFamily="34" charset="0"/>
              </a:defRPr>
            </a:lvl2pPr>
            <a:lvl3pPr marL="1125538" indent="-225425" defTabSz="911225">
              <a:defRPr>
                <a:solidFill>
                  <a:schemeClr val="tx1"/>
                </a:solidFill>
                <a:latin typeface="Arial" panose="020B0604020202020204" pitchFamily="34" charset="0"/>
              </a:defRPr>
            </a:lvl3pPr>
            <a:lvl4pPr marL="1574800" indent="-225425" defTabSz="911225">
              <a:defRPr>
                <a:solidFill>
                  <a:schemeClr val="tx1"/>
                </a:solidFill>
                <a:latin typeface="Arial" panose="020B0604020202020204" pitchFamily="34" charset="0"/>
              </a:defRPr>
            </a:lvl4pPr>
            <a:lvl5pPr marL="2025650" indent="-225425" defTabSz="911225">
              <a:defRPr>
                <a:solidFill>
                  <a:schemeClr val="tx1"/>
                </a:solidFill>
                <a:latin typeface="Arial" panose="020B0604020202020204" pitchFamily="34" charset="0"/>
              </a:defRPr>
            </a:lvl5pPr>
            <a:lvl6pPr marL="2482850" indent="-225425" defTabSz="911225" fontAlgn="base">
              <a:spcBef>
                <a:spcPct val="0"/>
              </a:spcBef>
              <a:spcAft>
                <a:spcPct val="0"/>
              </a:spcAft>
              <a:defRPr>
                <a:solidFill>
                  <a:schemeClr val="tx1"/>
                </a:solidFill>
                <a:latin typeface="Arial" panose="020B0604020202020204" pitchFamily="34" charset="0"/>
              </a:defRPr>
            </a:lvl6pPr>
            <a:lvl7pPr marL="2940050" indent="-225425" defTabSz="911225" fontAlgn="base">
              <a:spcBef>
                <a:spcPct val="0"/>
              </a:spcBef>
              <a:spcAft>
                <a:spcPct val="0"/>
              </a:spcAft>
              <a:defRPr>
                <a:solidFill>
                  <a:schemeClr val="tx1"/>
                </a:solidFill>
                <a:latin typeface="Arial" panose="020B0604020202020204" pitchFamily="34" charset="0"/>
              </a:defRPr>
            </a:lvl7pPr>
            <a:lvl8pPr marL="3397250" indent="-225425" defTabSz="911225" fontAlgn="base">
              <a:spcBef>
                <a:spcPct val="0"/>
              </a:spcBef>
              <a:spcAft>
                <a:spcPct val="0"/>
              </a:spcAft>
              <a:defRPr>
                <a:solidFill>
                  <a:schemeClr val="tx1"/>
                </a:solidFill>
                <a:latin typeface="Arial" panose="020B0604020202020204" pitchFamily="34" charset="0"/>
              </a:defRPr>
            </a:lvl8pPr>
            <a:lvl9pPr marL="3854450" indent="-225425" defTabSz="911225" fontAlgn="base">
              <a:spcBef>
                <a:spcPct val="0"/>
              </a:spcBef>
              <a:spcAft>
                <a:spcPct val="0"/>
              </a:spcAft>
              <a:defRPr>
                <a:solidFill>
                  <a:schemeClr val="tx1"/>
                </a:solidFill>
                <a:latin typeface="Arial" panose="020B0604020202020204" pitchFamily="34" charset="0"/>
              </a:defRPr>
            </a:lvl9pPr>
          </a:lstStyle>
          <a:p>
            <a:pPr algn="r">
              <a:lnSpc>
                <a:spcPct val="100000"/>
              </a:lnSpc>
            </a:pPr>
            <a:fld id="{CB3DCB82-3BC0-4689-B16B-5743EFBD66D7}" type="slidenum">
              <a:rPr lang="en-US" altLang="en-US" sz="1200">
                <a:ea typeface="MS PGothic" panose="020B0600070205080204" pitchFamily="34" charset="-128"/>
                <a:cs typeface="Arial" panose="020B0604020202020204" pitchFamily="34" charset="0"/>
              </a:rPr>
              <a:pPr algn="r">
                <a:lnSpc>
                  <a:spcPct val="100000"/>
                </a:lnSpc>
              </a:pPr>
              <a:t>29</a:t>
            </a:fld>
            <a:endParaRPr lang="en-US" altLang="en-US" sz="1200">
              <a:ea typeface="MS PGothic" panose="020B0600070205080204" pitchFamily="34" charset="-128"/>
              <a:cs typeface="Arial" panose="020B0604020202020204" pitchFamily="34" charset="0"/>
            </a:endParaRPr>
          </a:p>
        </p:txBody>
      </p:sp>
      <p:sp>
        <p:nvSpPr>
          <p:cNvPr id="317443" name="Rectangle 2"/>
          <p:cNvSpPr>
            <a:spLocks noRot="1" noChangeArrowheads="1" noTextEdit="1"/>
          </p:cNvSpPr>
          <p:nvPr>
            <p:ph type="sldImg"/>
          </p:nvPr>
        </p:nvSpPr>
        <p:spPr>
          <a:ln/>
        </p:spPr>
      </p:sp>
      <p:sp>
        <p:nvSpPr>
          <p:cNvPr id="317444" name="Rectangle 3"/>
          <p:cNvSpPr>
            <a:spLocks noGrp="1" noChangeArrowheads="1"/>
          </p:cNvSpPr>
          <p:nvPr>
            <p:ph type="body" idx="1"/>
          </p:nvPr>
        </p:nvSpPr>
        <p:spPr>
          <a:xfrm>
            <a:off x="685800" y="4341813"/>
            <a:ext cx="5486400" cy="4116387"/>
          </a:xfrm>
        </p:spPr>
        <p:txBody>
          <a:bodyPr lIns="91066" tIns="45533" rIns="91066" bIns="45533"/>
          <a:lstStyle/>
          <a:p>
            <a:r>
              <a:rPr lang="en-US" altLang="en-US" dirty="0"/>
              <a:t>Creating a strong service oriented architecture is critical framework for supporting the business process, making deployment of new services easy and the ability to adapt and change the underlying components quickly and easily.  These are the all tenants to having a dynamic infrastructure which is necessary to delivery Cloud Computing Services.  </a:t>
            </a:r>
          </a:p>
          <a:p>
            <a:endParaRPr lang="en-US" altLang="en-US" dirty="0"/>
          </a:p>
          <a:p>
            <a:r>
              <a:rPr lang="en-US" altLang="en-US" dirty="0"/>
              <a:t>Because enterprises operation overhead has been the vast majority of expense CIOs have been challenged with and so over the years organizations have spent a tremendous amount of time and effort in simplifying their infrastructures with various technologies which allowed them to become more responsive to their business and their users.  Unfortunately this has left few resources for implementing new architectures for new initiatives.  </a:t>
            </a:r>
          </a:p>
          <a:p>
            <a:endParaRPr lang="en-US" altLang="en-US" dirty="0"/>
          </a:p>
          <a:p>
            <a:r>
              <a:rPr lang="en-US" altLang="en-US" dirty="0"/>
              <a:t>Cloud Computing offers the opportunity to leverage the investments the organizations have made.  Virtualization and service management software can provide benefits harnessing the power of the heterogeneous environments which have been deployed.  </a:t>
            </a:r>
          </a:p>
          <a:p>
            <a:endParaRPr lang="en-US" altLang="en-US" dirty="0"/>
          </a:p>
          <a:p>
            <a:r>
              <a:rPr lang="en-US" altLang="en-US" dirty="0"/>
              <a:t>By creating Ensembles of scalable pools of systems which are managed as single systems  can greatly reduce the management of multitudes of individual servers to help improve productivity and labor it requires to administer these individual physical devices.  </a:t>
            </a:r>
          </a:p>
          <a:p>
            <a:endParaRPr lang="en-US" altLang="en-US" dirty="0"/>
          </a:p>
          <a:p>
            <a:r>
              <a:rPr lang="en-US" altLang="en-US" dirty="0"/>
              <a:t>Building Ensembles from the existing devices deployed through virtual resource objects/appliances are essential to the benefits of Cloud Computing which is quickly building, responding and delivering services to the users of the Cloud Services.</a:t>
            </a:r>
          </a:p>
        </p:txBody>
      </p:sp>
    </p:spTree>
    <p:extLst>
      <p:ext uri="{BB962C8B-B14F-4D97-AF65-F5344CB8AC3E}">
        <p14:creationId xmlns:p14="http://schemas.microsoft.com/office/powerpoint/2010/main" val="58077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E0540E8-4801-4415-A26D-56483DEA726F}" type="slidenum">
              <a:rPr lang="en-US" altLang="en-US"/>
              <a:pPr/>
              <a:t>6</a:t>
            </a:fld>
            <a:endParaRPr lang="en-US" altLang="en-US"/>
          </a:p>
        </p:txBody>
      </p:sp>
      <p:sp>
        <p:nvSpPr>
          <p:cNvPr id="188418" name="Slide Image Placeholder 1"/>
          <p:cNvSpPr>
            <a:spLocks noGrp="1" noRot="1" noChangeAspect="1" noTextEdit="1"/>
          </p:cNvSpPr>
          <p:nvPr>
            <p:ph type="sldImg"/>
          </p:nvPr>
        </p:nvSpPr>
        <p:spPr>
          <a:xfrm>
            <a:off x="382588" y="685800"/>
            <a:ext cx="6096000" cy="3429000"/>
          </a:xfrm>
          <a:ln/>
        </p:spPr>
      </p:sp>
      <p:sp>
        <p:nvSpPr>
          <p:cNvPr id="188419" name="Notes Placeholder 2"/>
          <p:cNvSpPr>
            <a:spLocks noGrp="1"/>
          </p:cNvSpPr>
          <p:nvPr>
            <p:ph type="body" idx="1"/>
          </p:nvPr>
        </p:nvSpPr>
        <p:spPr/>
        <p:txBody>
          <a:bodyPr lIns="91432" tIns="45716" rIns="91432" bIns="45716"/>
          <a:lstStyle/>
          <a:p>
            <a:r>
              <a:rPr lang="en-US" altLang="en-US" dirty="0"/>
              <a:t>Ask five different students/end-users/companies what cloud computing is and you may get five different answers. How do we define cloud? In a nutshell cloud computing is essentially an IT consumption and delivery model that is optimized by workload.</a:t>
            </a:r>
          </a:p>
          <a:p>
            <a:endParaRPr lang="en-US" altLang="en-US" dirty="0"/>
          </a:p>
          <a:p>
            <a:r>
              <a:rPr lang="en-US" altLang="en-US" dirty="0"/>
              <a:t>Inspired by consumer Internet services (online banking, for example) and industrialization in traditional areas (sharing power from a grid is essentially a precursor to cloud computing), the cloud is a “power grid” for IT-supported services.</a:t>
            </a:r>
          </a:p>
          <a:p>
            <a:endParaRPr lang="en-US" altLang="en-US" dirty="0"/>
          </a:p>
          <a:p>
            <a:r>
              <a:rPr lang="en-US" altLang="en-US" dirty="0"/>
              <a:t>It’s a way for end users to get the services they need and provide businesses with economies of scale, and it’s a way to handle workloads in the way that is best for your individual business. Some workloads are ideal for the cloud—some may not be. But that model can change from year to year, or even month to month. And at IBM, the cloud is not one monolithic entity. Several types of clouds coexist, often in one business environment—private clouds, public clouds and virtually any number of combinations of the two. </a:t>
            </a:r>
          </a:p>
          <a:p>
            <a:endParaRPr lang="en-US" altLang="en-US" dirty="0"/>
          </a:p>
          <a:p>
            <a:r>
              <a:rPr lang="en-US" altLang="en-US" dirty="0"/>
              <a:t>What else is cloud?</a:t>
            </a:r>
          </a:p>
        </p:txBody>
      </p:sp>
      <p:sp>
        <p:nvSpPr>
          <p:cNvPr id="18842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lnSpc>
                <a:spcPct val="100000"/>
              </a:lnSpc>
            </a:pPr>
            <a:fld id="{5AF6C5E5-CFDB-4B09-9B6E-27308018100F}" type="slidenum">
              <a:rPr lang="en-US" altLang="en-US" sz="1200">
                <a:ea typeface="MS PGothic" panose="020B0600070205080204" pitchFamily="34" charset="-128"/>
                <a:cs typeface="Arial" panose="020B0604020202020204" pitchFamily="34" charset="0"/>
              </a:rPr>
              <a:pPr algn="r">
                <a:lnSpc>
                  <a:spcPct val="100000"/>
                </a:lnSpc>
              </a:pPr>
              <a:t>6</a:t>
            </a:fld>
            <a:endParaRPr lang="en-US" altLang="en-US" sz="120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7706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3707F23-692A-4B8D-89B0-F74647DCD712}" type="slidenum">
              <a:rPr lang="en-US" altLang="en-US"/>
              <a:pPr/>
              <a:t>30</a:t>
            </a:fld>
            <a:endParaRPr lang="en-US" altLang="en-US"/>
          </a:p>
        </p:txBody>
      </p:sp>
      <p:sp>
        <p:nvSpPr>
          <p:cNvPr id="276482" name="Slide Image Placeholder 1"/>
          <p:cNvSpPr>
            <a:spLocks noGrp="1" noRot="1" noChangeAspect="1" noTextEdit="1"/>
          </p:cNvSpPr>
          <p:nvPr>
            <p:ph type="sldImg"/>
          </p:nvPr>
        </p:nvSpPr>
        <p:spPr>
          <a:xfrm>
            <a:off x="382588" y="685800"/>
            <a:ext cx="6096000" cy="3429000"/>
          </a:xfrm>
          <a:ln/>
        </p:spPr>
      </p:sp>
      <p:sp>
        <p:nvSpPr>
          <p:cNvPr id="276483" name="Notes Placeholder 2"/>
          <p:cNvSpPr>
            <a:spLocks noGrp="1"/>
          </p:cNvSpPr>
          <p:nvPr>
            <p:ph type="body" idx="1"/>
          </p:nvPr>
        </p:nvSpPr>
        <p:spPr/>
        <p:txBody>
          <a:bodyPr lIns="91432" tIns="45716" rIns="91432" bIns="45716"/>
          <a:lstStyle/>
          <a:p>
            <a:pPr>
              <a:spcBef>
                <a:spcPts val="388"/>
              </a:spcBef>
            </a:pPr>
            <a:r>
              <a:rPr lang="en-US" altLang="en-US"/>
              <a:t>We are in a unique point in the history of the planet and the ability of technology to solve problems and contribute to humanity—technology is enabling a smarter planet.</a:t>
            </a:r>
          </a:p>
          <a:p>
            <a:pPr>
              <a:spcBef>
                <a:spcPts val="388"/>
              </a:spcBef>
            </a:pPr>
            <a:endParaRPr lang="en-US" altLang="en-US"/>
          </a:p>
          <a:p>
            <a:pPr>
              <a:spcBef>
                <a:spcPts val="388"/>
              </a:spcBef>
            </a:pPr>
            <a:r>
              <a:rPr lang="en-US" altLang="en-US"/>
              <a:t>At the same time, we are faced with myriad challenges to creating the necessary IT infrastructure to move forward—cost pressures, finding talent, security, managing complexity, meeting the expectations of end users.</a:t>
            </a:r>
          </a:p>
          <a:p>
            <a:pPr>
              <a:spcBef>
                <a:spcPts val="388"/>
              </a:spcBef>
            </a:pPr>
            <a:endParaRPr lang="en-US" altLang="en-US"/>
          </a:p>
          <a:p>
            <a:pPr>
              <a:spcBef>
                <a:spcPts val="388"/>
              </a:spcBef>
            </a:pPr>
            <a:r>
              <a:rPr lang="en-US" altLang="en-US"/>
              <a:t>Cloud computing is a major shift in how we address the challenges of a smarter planet and the smarter infrastructure that supports it.</a:t>
            </a:r>
          </a:p>
          <a:p>
            <a:pPr>
              <a:spcBef>
                <a:spcPts val="388"/>
              </a:spcBef>
            </a:pPr>
            <a:endParaRPr lang="en-US" altLang="en-US"/>
          </a:p>
          <a:p>
            <a:pPr>
              <a:spcBef>
                <a:spcPts val="388"/>
              </a:spcBef>
            </a:pPr>
            <a:r>
              <a:rPr lang="en-US" altLang="en-US"/>
              <a:t>And this is a great point at which to explore your options with regard to cloud.</a:t>
            </a:r>
          </a:p>
        </p:txBody>
      </p:sp>
      <p:sp>
        <p:nvSpPr>
          <p:cNvPr id="27648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lnSpc>
                <a:spcPct val="100000"/>
              </a:lnSpc>
            </a:pPr>
            <a:fld id="{6391DC68-A80A-42E8-AFE4-98E50B850822}" type="slidenum">
              <a:rPr lang="en-US" altLang="en-US" sz="1200">
                <a:ea typeface="MS PGothic" panose="020B0600070205080204" pitchFamily="34" charset="-128"/>
              </a:rPr>
              <a:pPr algn="r">
                <a:lnSpc>
                  <a:spcPct val="100000"/>
                </a:lnSpc>
              </a:pPr>
              <a:t>30</a:t>
            </a:fld>
            <a:endParaRPr lang="en-US" altLang="en-US" sz="1200">
              <a:ea typeface="MS PGothic" panose="020B0600070205080204" pitchFamily="34" charset="-128"/>
            </a:endParaRPr>
          </a:p>
        </p:txBody>
      </p:sp>
    </p:spTree>
    <p:extLst>
      <p:ext uri="{BB962C8B-B14F-4D97-AF65-F5344CB8AC3E}">
        <p14:creationId xmlns:p14="http://schemas.microsoft.com/office/powerpoint/2010/main" val="307033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networking standpoint, each service model requires the cloud provider to expose part or all of the network, and provide more or less networking capabilities to cloud users. </a:t>
            </a:r>
          </a:p>
          <a:p>
            <a:endParaRPr lang="en-US" dirty="0"/>
          </a:p>
          <a:p>
            <a:r>
              <a:rPr lang="en-US" dirty="0"/>
              <a:t>Each service model requires cloud users to understand and design more or less of the network to which they are exposed. </a:t>
            </a:r>
          </a:p>
          <a:p>
            <a:endParaRPr lang="en-US" dirty="0"/>
          </a:p>
          <a:p>
            <a:r>
              <a:rPr lang="en-US" dirty="0"/>
              <a:t>The network is most exposed in the IaaS model, and least exposed in the SaaS model. </a:t>
            </a:r>
          </a:p>
          <a:p>
            <a:endParaRPr lang="en-US" dirty="0"/>
          </a:p>
          <a:p>
            <a:r>
              <a:rPr lang="en-US" dirty="0"/>
              <a:t>Without networks, users cannot access their cloud services. Without networks, applications, data, and users cannot move between clouds. Without networks, the infrastructure components that must work together to create a cloud cannot.</a:t>
            </a:r>
            <a:endParaRPr lang="en-GB" dirty="0"/>
          </a:p>
        </p:txBody>
      </p:sp>
      <p:sp>
        <p:nvSpPr>
          <p:cNvPr id="4" name="Slide Number Placeholder 3"/>
          <p:cNvSpPr>
            <a:spLocks noGrp="1"/>
          </p:cNvSpPr>
          <p:nvPr>
            <p:ph type="sldNum" sz="quarter" idx="10"/>
          </p:nvPr>
        </p:nvSpPr>
        <p:spPr/>
        <p:txBody>
          <a:bodyPr/>
          <a:lstStyle/>
          <a:p>
            <a:fld id="{A07CE0F7-AB95-4E61-89C5-60E23B0100E8}" type="slidenum">
              <a:rPr lang="en-GB" smtClean="0"/>
              <a:t>7</a:t>
            </a:fld>
            <a:endParaRPr lang="en-GB"/>
          </a:p>
        </p:txBody>
      </p:sp>
    </p:spTree>
    <p:extLst>
      <p:ext uri="{BB962C8B-B14F-4D97-AF65-F5344CB8AC3E}">
        <p14:creationId xmlns:p14="http://schemas.microsoft.com/office/powerpoint/2010/main" val="1938117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Extensible Management</a:t>
            </a:r>
            <a:r>
              <a:rPr lang="en-US" sz="1200" dirty="0"/>
              <a:t>: Real-time upgrades and image/patch management in a large cloud-network is a daunting challenge to network administrators. A vastly simpler approach is required to handle networks of this size, which automates provisioning, monitoring, maintenance, upgrading, and troubleshooting. </a:t>
            </a:r>
          </a:p>
        </p:txBody>
      </p:sp>
      <p:sp>
        <p:nvSpPr>
          <p:cNvPr id="4" name="Slide Number Placeholder 3"/>
          <p:cNvSpPr>
            <a:spLocks noGrp="1"/>
          </p:cNvSpPr>
          <p:nvPr>
            <p:ph type="sldNum" sz="quarter" idx="10"/>
          </p:nvPr>
        </p:nvSpPr>
        <p:spPr/>
        <p:txBody>
          <a:bodyPr/>
          <a:lstStyle/>
          <a:p>
            <a:fld id="{A07CE0F7-AB95-4E61-89C5-60E23B0100E8}" type="slidenum">
              <a:rPr lang="en-GB" smtClean="0"/>
              <a:t>8</a:t>
            </a:fld>
            <a:endParaRPr lang="en-GB"/>
          </a:p>
        </p:txBody>
      </p:sp>
    </p:spTree>
    <p:extLst>
      <p:ext uri="{BB962C8B-B14F-4D97-AF65-F5344CB8AC3E}">
        <p14:creationId xmlns:p14="http://schemas.microsoft.com/office/powerpoint/2010/main" val="153725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dirty="0"/>
              <a:t>Cloud computing is composed of five essential characteristics; four deployment models that are represented as layers in the cloud technology stack: ranging from the cloud infrastructure (Infrastructure as a Service or IaaS); cloud application platform (Platform as a Service or PaaS); and cloud application (Software as a Service or SaaS) (</a:t>
            </a:r>
            <a:r>
              <a:rPr lang="en-GB" altLang="en-US" dirty="0">
                <a:hlinkClick r:id="" action="ppaction://hlinkfile" tooltip="Marks, 2010 #37"/>
              </a:rPr>
              <a:t>Marks and Lozano, 2010</a:t>
            </a:r>
            <a:r>
              <a:rPr lang="en-GB" altLang="en-US" dirty="0"/>
              <a:t>). </a:t>
            </a:r>
          </a:p>
          <a:p>
            <a:pPr>
              <a:spcBef>
                <a:spcPct val="0"/>
              </a:spcBef>
            </a:pPr>
            <a:endParaRPr lang="en-GB" altLang="en-US" dirty="0"/>
          </a:p>
          <a:p>
            <a:pPr>
              <a:spcBef>
                <a:spcPct val="0"/>
              </a:spcBef>
            </a:pPr>
            <a:r>
              <a:rPr lang="en-GB" altLang="en-US" dirty="0"/>
              <a:t>Figure above shows such a structure. Classifying cloud-computing services along with different layers is common practice in the industry.</a:t>
            </a:r>
          </a:p>
          <a:p>
            <a:pPr>
              <a:spcBef>
                <a:spcPct val="0"/>
              </a:spcBef>
            </a:pPr>
            <a:endParaRPr lang="en-GB" altLang="en-US" dirty="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5AF8D7BD-42CA-45D8-8D7F-C9F936D57AAC}" type="slidenum">
              <a:rPr lang="en-GB" altLang="en-US"/>
              <a:pPr/>
              <a:t>10</a:t>
            </a:fld>
            <a:endParaRPr lang="en-GB" altLang="en-US"/>
          </a:p>
        </p:txBody>
      </p:sp>
    </p:spTree>
    <p:extLst>
      <p:ext uri="{BB962C8B-B14F-4D97-AF65-F5344CB8AC3E}">
        <p14:creationId xmlns:p14="http://schemas.microsoft.com/office/powerpoint/2010/main" val="91727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403844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70776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2438082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3"/>
          <p:cNvSpPr>
            <a:spLocks noGrp="1"/>
          </p:cNvSpPr>
          <p:nvPr>
            <p:ph type="body"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311001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B0EEC61-579D-4A7D-9FA7-68C369C18D98}" type="datetimeFigureOut">
              <a:rPr lang="en-GB" smtClean="0"/>
              <a:t>14/02/2017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358115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B0EEC61-579D-4A7D-9FA7-68C369C18D98}" type="datetimeFigureOut">
              <a:rPr lang="en-GB" smtClean="0"/>
              <a:t>14/02/2017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2201618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B0EEC61-579D-4A7D-9FA7-68C369C18D98}" type="datetimeFigureOut">
              <a:rPr lang="en-GB" smtClean="0"/>
              <a:t>14/02/2017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253641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3417" y="593726"/>
            <a:ext cx="11582400" cy="639763"/>
          </a:xfrm>
        </p:spPr>
        <p:txBody>
          <a:bodyPr/>
          <a:lstStyle/>
          <a:p>
            <a:r>
              <a:rPr lang="en-US"/>
              <a:t>Click to edit Master title style</a:t>
            </a:r>
            <a:endParaRPr lang="en-GB"/>
          </a:p>
        </p:txBody>
      </p:sp>
      <p:sp>
        <p:nvSpPr>
          <p:cNvPr id="3" name="Table Placeholder 2"/>
          <p:cNvSpPr>
            <a:spLocks noGrp="1"/>
          </p:cNvSpPr>
          <p:nvPr>
            <p:ph type="tbl" idx="1"/>
          </p:nvPr>
        </p:nvSpPr>
        <p:spPr>
          <a:xfrm>
            <a:off x="366184" y="1874839"/>
            <a:ext cx="11336867" cy="4479925"/>
          </a:xfrm>
        </p:spPr>
        <p:txBody>
          <a:bodyPr/>
          <a:lstStyle/>
          <a:p>
            <a:endParaRPr lang="en-GB"/>
          </a:p>
        </p:txBody>
      </p:sp>
      <p:sp>
        <p:nvSpPr>
          <p:cNvPr id="4" name="Slide Number Placeholder 3"/>
          <p:cNvSpPr>
            <a:spLocks noGrp="1"/>
          </p:cNvSpPr>
          <p:nvPr>
            <p:ph type="sldNum" sz="quarter" idx="10"/>
          </p:nvPr>
        </p:nvSpPr>
        <p:spPr>
          <a:xfrm>
            <a:off x="243418" y="6537325"/>
            <a:ext cx="488949" cy="184150"/>
          </a:xfrm>
        </p:spPr>
        <p:txBody>
          <a:bodyPr/>
          <a:lstStyle>
            <a:lvl1pPr>
              <a:defRPr/>
            </a:lvl1pPr>
          </a:lstStyle>
          <a:p>
            <a:fld id="{148B01DE-45A7-49D3-BF69-902150479125}" type="slidenum">
              <a:rPr lang="en-US" altLang="en-US"/>
              <a:pPr/>
              <a:t>‹#›</a:t>
            </a:fld>
            <a:endParaRPr lang="en-US" altLang="en-US"/>
          </a:p>
        </p:txBody>
      </p:sp>
      <p:sp>
        <p:nvSpPr>
          <p:cNvPr id="5" name="Footer Placeholder 4"/>
          <p:cNvSpPr>
            <a:spLocks noGrp="1"/>
          </p:cNvSpPr>
          <p:nvPr>
            <p:ph type="ftr" sz="quarter" idx="11"/>
          </p:nvPr>
        </p:nvSpPr>
        <p:spPr>
          <a:xfrm>
            <a:off x="2072217" y="6537325"/>
            <a:ext cx="7924800" cy="184150"/>
          </a:xfrm>
        </p:spPr>
        <p:txBody>
          <a:bodyPr/>
          <a:lstStyle>
            <a:lvl1pPr>
              <a:defRPr/>
            </a:lvl1pPr>
          </a:lstStyle>
          <a:p>
            <a:endParaRPr lang="de-DE" altLang="en-US"/>
          </a:p>
        </p:txBody>
      </p:sp>
      <p:sp>
        <p:nvSpPr>
          <p:cNvPr id="6" name="Date Placeholder 5"/>
          <p:cNvSpPr>
            <a:spLocks noGrp="1"/>
          </p:cNvSpPr>
          <p:nvPr>
            <p:ph type="dt" sz="half" idx="12"/>
          </p:nvPr>
        </p:nvSpPr>
        <p:spPr>
          <a:xfrm>
            <a:off x="732367" y="6537325"/>
            <a:ext cx="1339851" cy="184150"/>
          </a:xfrm>
        </p:spPr>
        <p:txBody>
          <a:bodyPr/>
          <a:lstStyle>
            <a:lvl1pPr>
              <a:defRPr/>
            </a:lvl1pPr>
          </a:lstStyle>
          <a:p>
            <a:endParaRPr lang="de-DE" altLang="en-US"/>
          </a:p>
        </p:txBody>
      </p:sp>
    </p:spTree>
    <p:extLst>
      <p:ext uri="{BB962C8B-B14F-4D97-AF65-F5344CB8AC3E}">
        <p14:creationId xmlns:p14="http://schemas.microsoft.com/office/powerpoint/2010/main" val="37932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B0EEC61-579D-4A7D-9FA7-68C369C18D98}" type="datetimeFigureOut">
              <a:rPr lang="en-GB" smtClean="0"/>
              <a:t>14/02/2017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65770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EEC61-579D-4A7D-9FA7-68C369C18D98}" type="datetimeFigureOut">
              <a:rPr lang="en-GB" smtClean="0"/>
              <a:t>14/02/2017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239051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B0EEC61-579D-4A7D-9FA7-68C369C18D98}" type="datetimeFigureOut">
              <a:rPr lang="en-GB" smtClean="0"/>
              <a:t>14/02/2017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355891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B0EEC61-579D-4A7D-9FA7-68C369C18D98}" type="datetimeFigureOut">
              <a:rPr lang="en-GB" smtClean="0"/>
              <a:t>14/02/2017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85268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B0EEC61-579D-4A7D-9FA7-68C369C18D98}" type="datetimeFigureOut">
              <a:rPr lang="en-GB" smtClean="0"/>
              <a:t>14/02/2017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190566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EEC61-579D-4A7D-9FA7-68C369C18D98}" type="datetimeFigureOut">
              <a:rPr lang="en-GB" smtClean="0"/>
              <a:t>14/02/2017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67878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0EEC61-579D-4A7D-9FA7-68C369C18D98}" type="datetimeFigureOut">
              <a:rPr lang="en-GB" smtClean="0"/>
              <a:t>14/02/2017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235684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0EEC61-579D-4A7D-9FA7-68C369C18D98}" type="datetimeFigureOut">
              <a:rPr lang="en-GB" smtClean="0"/>
              <a:t>14/02/2017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BF7E01-E628-4DFC-A031-AE59BEEBC4BA}" type="slidenum">
              <a:rPr lang="en-GB" smtClean="0"/>
              <a:t>‹#›</a:t>
            </a:fld>
            <a:endParaRPr lang="en-GB"/>
          </a:p>
        </p:txBody>
      </p:sp>
    </p:spTree>
    <p:extLst>
      <p:ext uri="{BB962C8B-B14F-4D97-AF65-F5344CB8AC3E}">
        <p14:creationId xmlns:p14="http://schemas.microsoft.com/office/powerpoint/2010/main" val="313167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EEC61-579D-4A7D-9FA7-68C369C18D98}" type="datetimeFigureOut">
              <a:rPr lang="en-GB" smtClean="0"/>
              <a:t>14/02/2017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F7E01-E628-4DFC-A031-AE59BEEBC4BA}" type="slidenum">
              <a:rPr lang="en-GB" smtClean="0"/>
              <a:t>‹#›</a:t>
            </a:fld>
            <a:endParaRPr lang="en-GB"/>
          </a:p>
        </p:txBody>
      </p:sp>
    </p:spTree>
    <p:extLst>
      <p:ext uri="{BB962C8B-B14F-4D97-AF65-F5344CB8AC3E}">
        <p14:creationId xmlns:p14="http://schemas.microsoft.com/office/powerpoint/2010/main" val="1813545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2.emf"/><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72.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7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70.png"/><Relationship Id="rId5" Type="http://schemas.openxmlformats.org/officeDocument/2006/relationships/tags" Target="../tags/tag7.xml"/><Relationship Id="rId15" Type="http://schemas.openxmlformats.org/officeDocument/2006/relationships/image" Target="../media/image2.png"/><Relationship Id="rId10" Type="http://schemas.openxmlformats.org/officeDocument/2006/relationships/notesSlide" Target="../notesSlides/notesSlide17.xml"/><Relationship Id="rId4" Type="http://schemas.openxmlformats.org/officeDocument/2006/relationships/tags" Target="../tags/tag6.xml"/><Relationship Id="rId9" Type="http://schemas.openxmlformats.org/officeDocument/2006/relationships/slideLayout" Target="../slideLayouts/slideLayout7.xml"/><Relationship Id="rId1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2.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3.jpeg"/><Relationship Id="rId26" Type="http://schemas.openxmlformats.org/officeDocument/2006/relationships/image" Target="../media/image2.png"/><Relationship Id="rId3" Type="http://schemas.openxmlformats.org/officeDocument/2006/relationships/image" Target="../media/image8.jpeg"/><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2" Type="http://schemas.openxmlformats.org/officeDocument/2006/relationships/image" Target="../media/image7.jpeg"/><Relationship Id="rId16" Type="http://schemas.openxmlformats.org/officeDocument/2006/relationships/image" Target="../media/image21.jpeg"/><Relationship Id="rId20"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24" Type="http://schemas.openxmlformats.org/officeDocument/2006/relationships/image" Target="../media/image29.png"/><Relationship Id="rId5" Type="http://schemas.openxmlformats.org/officeDocument/2006/relationships/image" Target="../media/image10.jpeg"/><Relationship Id="rId15" Type="http://schemas.openxmlformats.org/officeDocument/2006/relationships/image" Target="../media/image20.jpeg"/><Relationship Id="rId23" Type="http://schemas.openxmlformats.org/officeDocument/2006/relationships/image" Target="../media/image28.png"/><Relationship Id="rId28" Type="http://schemas.openxmlformats.org/officeDocument/2006/relationships/image" Target="../media/image32.png"/><Relationship Id="rId10" Type="http://schemas.openxmlformats.org/officeDocument/2006/relationships/image" Target="../media/image15.jpeg"/><Relationship Id="rId19" Type="http://schemas.openxmlformats.org/officeDocument/2006/relationships/image" Target="../media/image24.pn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 Id="rId22" Type="http://schemas.openxmlformats.org/officeDocument/2006/relationships/image" Target="../media/image27.png"/><Relationship Id="rId27" Type="http://schemas.openxmlformats.org/officeDocument/2006/relationships/image" Target="../media/image31.jpeg"/></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orcid.org/0000-0003-0639-5325" TargetMode="External"/><Relationship Id="rId2" Type="http://schemas.openxmlformats.org/officeDocument/2006/relationships/hyperlink" Target="mailto:joparamartins@bournemouth.ac.uk" TargetMode="Externa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2.png"/><Relationship Id="rId4" Type="http://schemas.openxmlformats.org/officeDocument/2006/relationships/hyperlink" Target="https://www.researchgate.net/profile/Justice_Opara-Marti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5.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4" y="1329533"/>
            <a:ext cx="9001125"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srcRect/>
          <a:stretch>
            <a:fillRect/>
          </a:stretch>
        </p:blipFill>
        <p:spPr bwMode="auto">
          <a:xfrm>
            <a:off x="1666875" y="1"/>
            <a:ext cx="2071688" cy="1325563"/>
          </a:xfrm>
          <a:prstGeom prst="rect">
            <a:avLst/>
          </a:prstGeom>
          <a:noFill/>
          <a:ln>
            <a:noFill/>
          </a:ln>
          <a:effectLst>
            <a:outerShdw blurRad="292100" dist="139700" dir="2700000" algn="tl" rotWithShape="0">
              <a:srgbClr val="333333">
                <a:alpha val="64998"/>
              </a:srgbClr>
            </a:outerShdw>
          </a:effectLst>
          <a:extLst/>
        </p:spPr>
      </p:pic>
      <p:sp>
        <p:nvSpPr>
          <p:cNvPr id="10" name="Subtitle 2"/>
          <p:cNvSpPr txBox="1">
            <a:spLocks/>
          </p:cNvSpPr>
          <p:nvPr/>
        </p:nvSpPr>
        <p:spPr bwMode="auto">
          <a:xfrm>
            <a:off x="3615037" y="4693024"/>
            <a:ext cx="4276811" cy="1641336"/>
          </a:xfrm>
          <a:prstGeom prst="rect">
            <a:avLst/>
          </a:prstGeom>
          <a:solidFill>
            <a:schemeClr val="accent1">
              <a:lumMod val="20000"/>
              <a:lumOff val="80000"/>
            </a:schemeClr>
          </a:solidFill>
          <a:ln w="9525">
            <a:noFill/>
            <a:miter lim="800000"/>
            <a:headEnd/>
            <a:tailEnd/>
          </a:ln>
        </p:spPr>
        <p:txBody>
          <a:bodyPr/>
          <a:lstStyle/>
          <a:p>
            <a:pPr>
              <a:lnSpc>
                <a:spcPct val="80000"/>
              </a:lnSpc>
              <a:spcBef>
                <a:spcPct val="20000"/>
              </a:spcBef>
              <a:defRPr/>
            </a:pPr>
            <a:r>
              <a:rPr lang="en-GB" sz="1200" i="1" dirty="0">
                <a:solidFill>
                  <a:srgbClr val="002060"/>
                </a:solidFill>
              </a:rPr>
              <a:t>Presented by: </a:t>
            </a:r>
          </a:p>
          <a:p>
            <a:pPr>
              <a:lnSpc>
                <a:spcPct val="80000"/>
              </a:lnSpc>
              <a:spcBef>
                <a:spcPct val="20000"/>
              </a:spcBef>
              <a:defRPr/>
            </a:pPr>
            <a:r>
              <a:rPr lang="en-GB" sz="1400" b="1" dirty="0">
                <a:solidFill>
                  <a:srgbClr val="002060"/>
                </a:solidFill>
              </a:rPr>
              <a:t>Justice Opara-Martins (AMBCS)</a:t>
            </a:r>
          </a:p>
          <a:p>
            <a:pPr>
              <a:lnSpc>
                <a:spcPct val="80000"/>
              </a:lnSpc>
              <a:spcBef>
                <a:spcPct val="20000"/>
              </a:spcBef>
              <a:defRPr/>
            </a:pPr>
            <a:r>
              <a:rPr lang="en-GB" sz="1050" dirty="0">
                <a:solidFill>
                  <a:srgbClr val="002060"/>
                </a:solidFill>
              </a:rPr>
              <a:t>Doctoral Researcher in Cloud Computing</a:t>
            </a:r>
          </a:p>
          <a:p>
            <a:pPr>
              <a:lnSpc>
                <a:spcPct val="80000"/>
              </a:lnSpc>
              <a:spcBef>
                <a:spcPct val="20000"/>
              </a:spcBef>
              <a:defRPr/>
            </a:pPr>
            <a:endParaRPr lang="en-GB" sz="900" dirty="0">
              <a:solidFill>
                <a:srgbClr val="002060"/>
              </a:solidFill>
            </a:endParaRPr>
          </a:p>
          <a:p>
            <a:pPr>
              <a:lnSpc>
                <a:spcPct val="80000"/>
              </a:lnSpc>
              <a:spcBef>
                <a:spcPct val="20000"/>
              </a:spcBef>
              <a:defRPr/>
            </a:pPr>
            <a:r>
              <a:rPr lang="en-GB" sz="900" dirty="0">
                <a:solidFill>
                  <a:srgbClr val="002060"/>
                </a:solidFill>
              </a:rPr>
              <a:t>Unit Title: Computers and </a:t>
            </a:r>
            <a:r>
              <a:rPr lang="en-GB" sz="900">
                <a:solidFill>
                  <a:srgbClr val="002060"/>
                </a:solidFill>
              </a:rPr>
              <a:t>Networks (Lecture Notes)</a:t>
            </a:r>
            <a:endParaRPr lang="en-GB" sz="900" dirty="0">
              <a:solidFill>
                <a:srgbClr val="002060"/>
              </a:solidFill>
            </a:endParaRPr>
          </a:p>
          <a:p>
            <a:pPr>
              <a:lnSpc>
                <a:spcPct val="80000"/>
              </a:lnSpc>
              <a:spcBef>
                <a:spcPct val="20000"/>
              </a:spcBef>
              <a:defRPr/>
            </a:pPr>
            <a:r>
              <a:rPr lang="en-GB" sz="900" dirty="0">
                <a:solidFill>
                  <a:srgbClr val="002060"/>
                </a:solidFill>
              </a:rPr>
              <a:t>Time: 12:00  PM</a:t>
            </a:r>
          </a:p>
          <a:p>
            <a:pPr>
              <a:lnSpc>
                <a:spcPct val="80000"/>
              </a:lnSpc>
              <a:spcBef>
                <a:spcPct val="20000"/>
              </a:spcBef>
              <a:defRPr/>
            </a:pPr>
            <a:endParaRPr lang="en-GB" sz="900" dirty="0">
              <a:solidFill>
                <a:srgbClr val="002060"/>
              </a:solidFill>
            </a:endParaRPr>
          </a:p>
          <a:p>
            <a:pPr>
              <a:lnSpc>
                <a:spcPct val="80000"/>
              </a:lnSpc>
              <a:spcBef>
                <a:spcPct val="20000"/>
              </a:spcBef>
              <a:defRPr/>
            </a:pPr>
            <a:r>
              <a:rPr lang="en-GB" sz="1100" dirty="0">
                <a:solidFill>
                  <a:srgbClr val="002060"/>
                </a:solidFill>
              </a:rPr>
              <a:t>Faculty of Science and Technology</a:t>
            </a:r>
          </a:p>
          <a:p>
            <a:pPr>
              <a:lnSpc>
                <a:spcPct val="80000"/>
              </a:lnSpc>
              <a:spcBef>
                <a:spcPct val="20000"/>
              </a:spcBef>
              <a:defRPr/>
            </a:pPr>
            <a:r>
              <a:rPr lang="en-GB" sz="1100" dirty="0">
                <a:solidFill>
                  <a:srgbClr val="002060"/>
                </a:solidFill>
              </a:rPr>
              <a:t>Creative Technology Research Centre </a:t>
            </a:r>
            <a:r>
              <a:rPr lang="en-GB" sz="1200" dirty="0">
                <a:solidFill>
                  <a:srgbClr val="002060"/>
                </a:solidFill>
              </a:rPr>
              <a:t>(CTRC)</a:t>
            </a:r>
            <a:r>
              <a:rPr lang="en-GB" sz="1100" dirty="0">
                <a:solidFill>
                  <a:srgbClr val="002060"/>
                </a:solidFill>
              </a:rPr>
              <a:t> </a:t>
            </a:r>
          </a:p>
          <a:p>
            <a:pPr>
              <a:lnSpc>
                <a:spcPct val="80000"/>
              </a:lnSpc>
              <a:spcBef>
                <a:spcPct val="20000"/>
              </a:spcBef>
              <a:defRPr/>
            </a:pPr>
            <a:r>
              <a:rPr lang="en-GB" sz="1100" dirty="0">
                <a:solidFill>
                  <a:srgbClr val="002060"/>
                </a:solidFill>
              </a:rPr>
              <a:t>Bournemouth University, UK </a:t>
            </a:r>
          </a:p>
        </p:txBody>
      </p:sp>
      <p:sp>
        <p:nvSpPr>
          <p:cNvPr id="13" name="Title 1"/>
          <p:cNvSpPr txBox="1">
            <a:spLocks/>
          </p:cNvSpPr>
          <p:nvPr/>
        </p:nvSpPr>
        <p:spPr>
          <a:xfrm>
            <a:off x="3738562" y="0"/>
            <a:ext cx="7011816" cy="1325564"/>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4000" b="1" dirty="0"/>
              <a:t>Introduction to Cloud Computing</a:t>
            </a:r>
            <a:endParaRPr lang="en-GB" sz="4000" b="1" dirty="0">
              <a:solidFill>
                <a:schemeClr val="accent1"/>
              </a:solidFill>
              <a:effectLst>
                <a:outerShdw blurRad="38100" dist="38100" dir="2700000" algn="tl">
                  <a:srgbClr val="C0C0C0"/>
                </a:outerShdw>
              </a:effectLst>
              <a:ea typeface="ＭＳ Ｐゴシック" pitchFamily="34" charset="-128"/>
            </a:endParaRPr>
          </a:p>
        </p:txBody>
      </p:sp>
      <p:sp>
        <p:nvSpPr>
          <p:cNvPr id="16" name="Rectangle 1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712563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267075" y="60326"/>
            <a:ext cx="7258050" cy="796925"/>
          </a:xfrm>
        </p:spPr>
        <p:txBody>
          <a:bodyPr>
            <a:normAutofit/>
          </a:bodyPr>
          <a:lstStyle/>
          <a:p>
            <a:r>
              <a:rPr lang="en-GB" altLang="en-US" sz="3200" b="1" dirty="0"/>
              <a:t>Visual Model of Cloud Computing Definition</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9" y="1376363"/>
            <a:ext cx="7286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22553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216275" y="71439"/>
            <a:ext cx="7995422" cy="714375"/>
          </a:xfrm>
        </p:spPr>
        <p:txBody>
          <a:bodyPr>
            <a:noAutofit/>
          </a:bodyPr>
          <a:lstStyle/>
          <a:p>
            <a:pPr algn="l"/>
            <a:r>
              <a:rPr lang="en-GB" altLang="en-US" sz="3600" b="1" dirty="0"/>
              <a:t>Cloud Computing: Essential Characteristics</a:t>
            </a:r>
          </a:p>
        </p:txBody>
      </p:sp>
      <p:sp>
        <p:nvSpPr>
          <p:cNvPr id="3" name="Content Placeholder 2"/>
          <p:cNvSpPr>
            <a:spLocks noGrp="1"/>
          </p:cNvSpPr>
          <p:nvPr>
            <p:ph idx="1"/>
          </p:nvPr>
        </p:nvSpPr>
        <p:spPr>
          <a:xfrm>
            <a:off x="1981201" y="1143000"/>
            <a:ext cx="7648831" cy="5143500"/>
          </a:xfrm>
        </p:spPr>
        <p:txBody>
          <a:bodyPr rtlCol="0">
            <a:normAutofit fontScale="62500" lnSpcReduction="20000"/>
          </a:bodyPr>
          <a:lstStyle/>
          <a:p>
            <a:pPr>
              <a:defRPr/>
            </a:pPr>
            <a:r>
              <a:rPr lang="en-GB" sz="4200" dirty="0"/>
              <a:t>On-demand self service</a:t>
            </a:r>
          </a:p>
          <a:p>
            <a:pPr lvl="1">
              <a:defRPr/>
            </a:pPr>
            <a:r>
              <a:rPr lang="en-GB" dirty="0"/>
              <a:t>Users automatically access computing resources (e.g. servers, storage etc.) as needed.</a:t>
            </a:r>
          </a:p>
          <a:p>
            <a:pPr lvl="1">
              <a:buNone/>
              <a:defRPr/>
            </a:pPr>
            <a:endParaRPr lang="en-GB" dirty="0"/>
          </a:p>
          <a:p>
            <a:pPr>
              <a:defRPr/>
            </a:pPr>
            <a:r>
              <a:rPr lang="en-GB" sz="4200" dirty="0"/>
              <a:t>Broad network access</a:t>
            </a:r>
          </a:p>
          <a:p>
            <a:pPr lvl="1">
              <a:defRPr/>
            </a:pPr>
            <a:r>
              <a:rPr lang="en-GB" dirty="0"/>
              <a:t>Services available over the network can be accessed using mobile/smart phones, tablets, laptops and desktops.</a:t>
            </a:r>
          </a:p>
          <a:p>
            <a:pPr lvl="1">
              <a:buNone/>
              <a:defRPr/>
            </a:pPr>
            <a:endParaRPr lang="en-GB" dirty="0"/>
          </a:p>
          <a:p>
            <a:pPr>
              <a:defRPr/>
            </a:pPr>
            <a:r>
              <a:rPr lang="en-GB" sz="4200" dirty="0"/>
              <a:t>Resource pooling</a:t>
            </a:r>
          </a:p>
          <a:p>
            <a:pPr lvl="1">
              <a:defRPr/>
            </a:pPr>
            <a:r>
              <a:rPr lang="en-GB" dirty="0"/>
              <a:t>Computing resources (including memory and bandwidth) can be pooled to serve multiple customers at the same time.</a:t>
            </a:r>
          </a:p>
          <a:p>
            <a:pPr lvl="1">
              <a:defRPr/>
            </a:pPr>
            <a:r>
              <a:rPr lang="en-GB" dirty="0"/>
              <a:t>Location independence </a:t>
            </a:r>
          </a:p>
          <a:p>
            <a:pPr lvl="1">
              <a:buNone/>
              <a:defRPr/>
            </a:pPr>
            <a:endParaRPr lang="en-GB" dirty="0"/>
          </a:p>
          <a:p>
            <a:pPr>
              <a:defRPr/>
            </a:pPr>
            <a:r>
              <a:rPr lang="en-GB" sz="4200" dirty="0"/>
              <a:t>Rapid elasticity</a:t>
            </a:r>
          </a:p>
          <a:p>
            <a:pPr lvl="1">
              <a:defRPr/>
            </a:pPr>
            <a:r>
              <a:rPr lang="en-GB" dirty="0"/>
              <a:t>Ability to quickly scale in/out service with demand, at any time.</a:t>
            </a:r>
          </a:p>
          <a:p>
            <a:pPr lvl="1">
              <a:buNone/>
              <a:defRPr/>
            </a:pPr>
            <a:endParaRPr lang="en-GB" dirty="0"/>
          </a:p>
          <a:p>
            <a:pPr>
              <a:defRPr/>
            </a:pPr>
            <a:r>
              <a:rPr lang="en-GB" sz="4200" dirty="0"/>
              <a:t>Measured service</a:t>
            </a:r>
          </a:p>
          <a:p>
            <a:pPr lvl="1">
              <a:defRPr/>
            </a:pPr>
            <a:r>
              <a:rPr lang="en-GB" dirty="0"/>
              <a:t>Control, optimise services based on metering (i.e. pay-per-use pricing model)</a:t>
            </a:r>
          </a:p>
          <a:p>
            <a:pPr lvl="1">
              <a:defRPr/>
            </a:pPr>
            <a:r>
              <a:rPr lang="en-GB" dirty="0"/>
              <a:t>Type of service include storage, processing, bandwidth etc.</a:t>
            </a:r>
          </a:p>
        </p:txBody>
      </p:sp>
      <p:pic>
        <p:nvPicPr>
          <p:cNvPr id="4"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87387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73425" y="36513"/>
            <a:ext cx="6783388" cy="749301"/>
          </a:xfrm>
        </p:spPr>
        <p:txBody>
          <a:bodyPr>
            <a:normAutofit fontScale="90000"/>
          </a:bodyPr>
          <a:lstStyle/>
          <a:p>
            <a:pPr algn="l"/>
            <a:r>
              <a:rPr lang="en-US" altLang="en-US" sz="4800" b="1"/>
              <a:t>Cloud Service Models</a:t>
            </a:r>
          </a:p>
        </p:txBody>
      </p:sp>
      <p:sp>
        <p:nvSpPr>
          <p:cNvPr id="17411" name="Rectangle 3"/>
          <p:cNvSpPr txBox="1">
            <a:spLocks noChangeArrowheads="1"/>
          </p:cNvSpPr>
          <p:nvPr/>
        </p:nvSpPr>
        <p:spPr bwMode="gray">
          <a:xfrm>
            <a:off x="4241800" y="1282700"/>
            <a:ext cx="6091238" cy="509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3556" tIns="26778" rIns="0" bIns="0"/>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nSpc>
                <a:spcPts val="2088"/>
              </a:lnSpc>
              <a:buClr>
                <a:srgbClr val="1966B2"/>
              </a:buClr>
            </a:pPr>
            <a:r>
              <a:rPr lang="en-US" altLang="en-US" sz="2200" b="1">
                <a:latin typeface="Arial" panose="020B0604020202020204" pitchFamily="34" charset="0"/>
              </a:rPr>
              <a:t>IaaS</a:t>
            </a:r>
          </a:p>
          <a:p>
            <a:pPr>
              <a:lnSpc>
                <a:spcPts val="2088"/>
              </a:lnSpc>
              <a:buClr>
                <a:srgbClr val="1966B2"/>
              </a:buClr>
            </a:pPr>
            <a:r>
              <a:rPr lang="en-US" altLang="en-US" sz="1400">
                <a:latin typeface="Arial" panose="020B0604020202020204" pitchFamily="34" charset="0"/>
              </a:rPr>
              <a:t>Infrastructure as a service</a:t>
            </a:r>
          </a:p>
          <a:p>
            <a:pPr>
              <a:lnSpc>
                <a:spcPts val="1788"/>
              </a:lnSpc>
              <a:spcBef>
                <a:spcPts val="600"/>
              </a:spcBef>
              <a:spcAft>
                <a:spcPts val="450"/>
              </a:spcAft>
              <a:buClr>
                <a:srgbClr val="1966B2"/>
              </a:buClr>
              <a:buFontTx/>
              <a:buChar char="•"/>
            </a:pPr>
            <a:r>
              <a:rPr lang="en-US" altLang="en-US">
                <a:latin typeface="Arial" panose="020B0604020202020204" pitchFamily="34" charset="0"/>
              </a:rPr>
              <a:t>Provision servers</a:t>
            </a:r>
          </a:p>
          <a:p>
            <a:pPr>
              <a:lnSpc>
                <a:spcPts val="1788"/>
              </a:lnSpc>
              <a:spcAft>
                <a:spcPts val="300"/>
              </a:spcAft>
              <a:buClr>
                <a:srgbClr val="1966B2"/>
              </a:buClr>
              <a:buFontTx/>
              <a:buChar char="•"/>
            </a:pPr>
            <a:r>
              <a:rPr lang="en-US" altLang="en-US">
                <a:latin typeface="Arial" panose="020B0604020202020204" pitchFamily="34" charset="0"/>
              </a:rPr>
              <a:t>Storage</a:t>
            </a:r>
          </a:p>
          <a:p>
            <a:pPr>
              <a:lnSpc>
                <a:spcPts val="1788"/>
              </a:lnSpc>
              <a:spcAft>
                <a:spcPts val="300"/>
              </a:spcAft>
              <a:buClr>
                <a:srgbClr val="1966B2"/>
              </a:buClr>
              <a:buFontTx/>
              <a:buChar char="•"/>
            </a:pPr>
            <a:r>
              <a:rPr lang="en-US" altLang="en-US">
                <a:latin typeface="Arial" panose="020B0604020202020204" pitchFamily="34" charset="0"/>
              </a:rPr>
              <a:t>Networking resources</a:t>
            </a:r>
            <a:br>
              <a:rPr lang="en-US" altLang="en-US">
                <a:latin typeface="Arial" panose="020B0604020202020204" pitchFamily="34" charset="0"/>
              </a:rPr>
            </a:br>
            <a:endParaRPr lang="en-US" altLang="en-US">
              <a:latin typeface="Arial" panose="020B0604020202020204" pitchFamily="34" charset="0"/>
            </a:endParaRPr>
          </a:p>
          <a:p>
            <a:pPr>
              <a:lnSpc>
                <a:spcPts val="2088"/>
              </a:lnSpc>
              <a:spcBef>
                <a:spcPts val="1338"/>
              </a:spcBef>
              <a:buClr>
                <a:srgbClr val="1966B2"/>
              </a:buClr>
            </a:pPr>
            <a:r>
              <a:rPr lang="en-US" altLang="en-US" sz="2200" b="1">
                <a:latin typeface="Arial" panose="020B0604020202020204" pitchFamily="34" charset="0"/>
              </a:rPr>
              <a:t>PaaS</a:t>
            </a:r>
          </a:p>
          <a:p>
            <a:pPr>
              <a:lnSpc>
                <a:spcPts val="2088"/>
              </a:lnSpc>
              <a:buClr>
                <a:srgbClr val="1966B2"/>
              </a:buClr>
            </a:pPr>
            <a:r>
              <a:rPr lang="en-US" altLang="en-US" sz="1400">
                <a:latin typeface="Arial" panose="020B0604020202020204" pitchFamily="34" charset="0"/>
              </a:rPr>
              <a:t>Platform as a service</a:t>
            </a:r>
          </a:p>
          <a:p>
            <a:pPr>
              <a:lnSpc>
                <a:spcPts val="1788"/>
              </a:lnSpc>
              <a:spcBef>
                <a:spcPts val="600"/>
              </a:spcBef>
              <a:spcAft>
                <a:spcPts val="450"/>
              </a:spcAft>
              <a:buClr>
                <a:srgbClr val="1966B2"/>
              </a:buClr>
              <a:buFontTx/>
              <a:buChar char="•"/>
            </a:pPr>
            <a:r>
              <a:rPr lang="en-US" altLang="en-US">
                <a:latin typeface="Arial" panose="020B0604020202020204" pitchFamily="34" charset="0"/>
              </a:rPr>
              <a:t>Middleware </a:t>
            </a:r>
            <a:r>
              <a:rPr lang="en-US" altLang="en-US">
                <a:solidFill>
                  <a:srgbClr val="000000"/>
                </a:solidFill>
                <a:latin typeface="Arial" panose="020B0604020202020204" pitchFamily="34" charset="0"/>
              </a:rPr>
              <a:t>platform</a:t>
            </a:r>
          </a:p>
          <a:p>
            <a:pPr>
              <a:lnSpc>
                <a:spcPts val="1788"/>
              </a:lnSpc>
              <a:spcAft>
                <a:spcPts val="300"/>
              </a:spcAft>
              <a:buClr>
                <a:srgbClr val="1966B2"/>
              </a:buClr>
              <a:buFontTx/>
              <a:buChar char="•"/>
            </a:pPr>
            <a:r>
              <a:rPr lang="en-US" altLang="en-US">
                <a:latin typeface="Arial" panose="020B0604020202020204" pitchFamily="34" charset="0"/>
              </a:rPr>
              <a:t>Solution stack</a:t>
            </a:r>
          </a:p>
          <a:p>
            <a:pPr>
              <a:lnSpc>
                <a:spcPts val="1788"/>
              </a:lnSpc>
              <a:spcAft>
                <a:spcPts val="300"/>
              </a:spcAft>
              <a:buClr>
                <a:srgbClr val="1966B2"/>
              </a:buClr>
              <a:buFontTx/>
              <a:buChar char="•"/>
            </a:pPr>
            <a:r>
              <a:rPr lang="en-US" altLang="en-US">
                <a:latin typeface="Arial" panose="020B0604020202020204" pitchFamily="34" charset="0"/>
              </a:rPr>
              <a:t>Both accessible over a network</a:t>
            </a:r>
            <a:br>
              <a:rPr lang="en-US" altLang="en-US">
                <a:latin typeface="Arial" panose="020B0604020202020204" pitchFamily="34" charset="0"/>
              </a:rPr>
            </a:br>
            <a:endParaRPr lang="en-US" altLang="en-US">
              <a:latin typeface="Arial" panose="020B0604020202020204" pitchFamily="34" charset="0"/>
            </a:endParaRPr>
          </a:p>
          <a:p>
            <a:pPr>
              <a:lnSpc>
                <a:spcPts val="1788"/>
              </a:lnSpc>
              <a:spcAft>
                <a:spcPts val="300"/>
              </a:spcAft>
              <a:buClr>
                <a:srgbClr val="1966B2"/>
              </a:buClr>
            </a:pPr>
            <a:r>
              <a:rPr lang="en-US" altLang="en-US" sz="2200" b="1">
                <a:latin typeface="Arial" panose="020B0604020202020204" pitchFamily="34" charset="0"/>
              </a:rPr>
              <a:t>SaaS</a:t>
            </a:r>
          </a:p>
          <a:p>
            <a:pPr>
              <a:lnSpc>
                <a:spcPts val="2088"/>
              </a:lnSpc>
              <a:spcAft>
                <a:spcPts val="300"/>
              </a:spcAft>
              <a:buClr>
                <a:srgbClr val="1966B2"/>
              </a:buClr>
            </a:pPr>
            <a:r>
              <a:rPr lang="en-US" altLang="en-US" sz="1400">
                <a:latin typeface="Arial" panose="020B0604020202020204" pitchFamily="34" charset="0"/>
              </a:rPr>
              <a:t>Software as a service</a:t>
            </a:r>
          </a:p>
          <a:p>
            <a:pPr>
              <a:lnSpc>
                <a:spcPts val="1788"/>
              </a:lnSpc>
              <a:spcBef>
                <a:spcPts val="600"/>
              </a:spcBef>
              <a:spcAft>
                <a:spcPts val="450"/>
              </a:spcAft>
              <a:buClr>
                <a:srgbClr val="1966B2"/>
              </a:buClr>
              <a:buFontTx/>
              <a:buChar char="•"/>
            </a:pPr>
            <a:r>
              <a:rPr lang="en-US" altLang="en-US">
                <a:latin typeface="Arial" panose="020B0604020202020204" pitchFamily="34" charset="0"/>
              </a:rPr>
              <a:t>Software</a:t>
            </a:r>
          </a:p>
          <a:p>
            <a:pPr>
              <a:lnSpc>
                <a:spcPct val="90000"/>
              </a:lnSpc>
              <a:spcAft>
                <a:spcPct val="25000"/>
              </a:spcAft>
              <a:buClr>
                <a:srgbClr val="1966B2"/>
              </a:buClr>
              <a:buFontTx/>
              <a:buChar char="•"/>
            </a:pPr>
            <a:r>
              <a:rPr lang="en-US" altLang="en-US">
                <a:latin typeface="Arial" panose="020B0604020202020204" pitchFamily="34" charset="0"/>
              </a:rPr>
              <a:t>Applications</a:t>
            </a:r>
          </a:p>
          <a:p>
            <a:pPr>
              <a:lnSpc>
                <a:spcPct val="90000"/>
              </a:lnSpc>
              <a:spcAft>
                <a:spcPct val="25000"/>
              </a:spcAft>
              <a:buClr>
                <a:srgbClr val="1966B2"/>
              </a:buClr>
              <a:buFontTx/>
              <a:buChar char="•"/>
            </a:pPr>
            <a:r>
              <a:rPr lang="en-US" altLang="en-US">
                <a:latin typeface="Arial" panose="020B0604020202020204" pitchFamily="34" charset="0"/>
              </a:rPr>
              <a:t>Or services that are delivered over a network</a:t>
            </a:r>
            <a:br>
              <a:rPr lang="en-US" altLang="en-US" sz="1500">
                <a:latin typeface="Arial" panose="020B0604020202020204" pitchFamily="34" charset="0"/>
              </a:rPr>
            </a:br>
            <a:br>
              <a:rPr lang="en-US" altLang="en-US">
                <a:latin typeface="Arial" panose="020B0604020202020204" pitchFamily="34" charset="0"/>
              </a:rPr>
            </a:br>
            <a:endParaRPr lang="en-US" altLang="en-US">
              <a:latin typeface="Arial" panose="020B0604020202020204" pitchFamily="34" charset="0"/>
            </a:endParaRPr>
          </a:p>
        </p:txBody>
      </p:sp>
      <p:grpSp>
        <p:nvGrpSpPr>
          <p:cNvPr id="17412" name="Group 1"/>
          <p:cNvGrpSpPr>
            <a:grpSpLocks/>
          </p:cNvGrpSpPr>
          <p:nvPr/>
        </p:nvGrpSpPr>
        <p:grpSpPr bwMode="auto">
          <a:xfrm>
            <a:off x="1882776" y="1219201"/>
            <a:ext cx="8139113" cy="5089525"/>
            <a:chOff x="238125" y="833438"/>
            <a:chExt cx="5395913" cy="3727450"/>
          </a:xfrm>
        </p:grpSpPr>
        <p:pic>
          <p:nvPicPr>
            <p:cNvPr id="17415" name="Picture 14" descr="C:\!!!!Clip_art\!!Emf_collection\IaaS_service-mode_Small.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833438"/>
              <a:ext cx="1203325"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bwMode="auto">
            <a:xfrm>
              <a:off x="238125" y="2018177"/>
              <a:ext cx="5395913" cy="0"/>
            </a:xfrm>
            <a:prstGeom prst="line">
              <a:avLst/>
            </a:prstGeom>
            <a:solidFill>
              <a:srgbClr val="FDFDFD"/>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7" name="Straight Connector 26"/>
            <p:cNvCxnSpPr/>
            <p:nvPr/>
          </p:nvCxnSpPr>
          <p:spPr bwMode="auto">
            <a:xfrm>
              <a:off x="238125" y="3300577"/>
              <a:ext cx="5395913" cy="0"/>
            </a:xfrm>
            <a:prstGeom prst="line">
              <a:avLst/>
            </a:prstGeom>
            <a:solidFill>
              <a:srgbClr val="FDFDFD"/>
            </a:solidFill>
            <a:ln w="12700"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7418" name="Picture 19" descr="C:\!!!!Clip_art\!!Emf_collection\PaaS_service-mode_Small.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152650"/>
              <a:ext cx="9667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21" descr="C:\!!!!Clip_art\!!Emf_collection\SaaS_service-mode_Small_1d.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13" y="3435350"/>
              <a:ext cx="103505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2"/>
          <p:cNvPicPr>
            <a:picLocks noChangeAspect="1" noChangeArrowheads="1"/>
          </p:cNvPicPr>
          <p:nvPr/>
        </p:nvPicPr>
        <p:blipFill>
          <a:blip r:embed="rId6"/>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12" name="Rectangle 11"/>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95295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432176" y="44450"/>
            <a:ext cx="6778625" cy="1143000"/>
          </a:xfrm>
        </p:spPr>
        <p:txBody>
          <a:bodyPr/>
          <a:lstStyle/>
          <a:p>
            <a:pPr algn="l"/>
            <a:r>
              <a:rPr lang="en-US" altLang="en-US" sz="3600" b="1"/>
              <a:t>Infrastructure as a service (IaaS) architecture</a:t>
            </a:r>
          </a:p>
        </p:txBody>
      </p:sp>
      <p:sp>
        <p:nvSpPr>
          <p:cNvPr id="11268" name="Rectangle 3"/>
          <p:cNvSpPr>
            <a:spLocks noGrp="1" noChangeArrowheads="1"/>
          </p:cNvSpPr>
          <p:nvPr>
            <p:ph type="body" idx="1"/>
          </p:nvPr>
        </p:nvSpPr>
        <p:spPr>
          <a:xfrm>
            <a:off x="1751013" y="1322388"/>
            <a:ext cx="8743950" cy="5054600"/>
          </a:xfrm>
        </p:spPr>
        <p:txBody>
          <a:bodyPr rtlCol="0">
            <a:normAutofit fontScale="62500" lnSpcReduction="20000"/>
          </a:bodyPr>
          <a:lstStyle/>
          <a:p>
            <a:pPr>
              <a:defRPr/>
            </a:pPr>
            <a:r>
              <a:rPr lang="en-US" dirty="0"/>
              <a:t>An infrastructure provider (IP) makes an entire computing infrastructure available “as a service”</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br>
              <a:rPr lang="en-US" dirty="0"/>
            </a:br>
            <a:endParaRPr lang="en-US" dirty="0"/>
          </a:p>
          <a:p>
            <a:pPr marL="0" indent="0">
              <a:buNone/>
              <a:defRPr/>
            </a:pPr>
            <a:endParaRPr lang="en-US" dirty="0"/>
          </a:p>
          <a:p>
            <a:pPr marL="0" indent="0">
              <a:buNone/>
              <a:defRPr/>
            </a:pPr>
            <a:endParaRPr lang="en-US" dirty="0"/>
          </a:p>
          <a:p>
            <a:pPr>
              <a:defRPr/>
            </a:pPr>
            <a:r>
              <a:rPr lang="en-US" dirty="0"/>
              <a:t>Manages a large pool of computing resources and uses virtualization to assign and dynamically resize customer resources</a:t>
            </a:r>
          </a:p>
          <a:p>
            <a:pPr>
              <a:defRPr/>
            </a:pPr>
            <a:r>
              <a:rPr lang="en-US" dirty="0"/>
              <a:t>Customers rent processing capacity, memory, data storage, and networking resources that are provisioned over a network</a:t>
            </a:r>
          </a:p>
        </p:txBody>
      </p:sp>
      <p:pic>
        <p:nvPicPr>
          <p:cNvPr id="18436" name="Picture 7" descr="C:\!!!!Clip_art\!!Emf_collection\IaaS_service-mode_SmallMediu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2149476"/>
            <a:ext cx="30861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674328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238501" y="44450"/>
            <a:ext cx="7394575" cy="863600"/>
          </a:xfrm>
        </p:spPr>
        <p:txBody>
          <a:bodyPr rtlCol="0">
            <a:normAutofit fontScale="90000"/>
          </a:bodyPr>
          <a:lstStyle/>
          <a:p>
            <a:pPr>
              <a:defRPr/>
            </a:pPr>
            <a:r>
              <a:rPr lang="en-US" altLang="en-US" sz="3600" b="1" dirty="0"/>
              <a:t>Platform as a service (PaaS) architecture</a:t>
            </a:r>
          </a:p>
        </p:txBody>
      </p:sp>
      <p:sp>
        <p:nvSpPr>
          <p:cNvPr id="14340" name="Rectangle 3"/>
          <p:cNvSpPr>
            <a:spLocks noGrp="1" noChangeArrowheads="1"/>
          </p:cNvSpPr>
          <p:nvPr>
            <p:ph type="body" idx="1"/>
          </p:nvPr>
        </p:nvSpPr>
        <p:spPr>
          <a:xfrm>
            <a:off x="1751013" y="1219200"/>
            <a:ext cx="8743950" cy="5367338"/>
          </a:xfrm>
        </p:spPr>
        <p:txBody>
          <a:bodyPr rtlCol="0">
            <a:normAutofit fontScale="92500" lnSpcReduction="20000"/>
          </a:bodyPr>
          <a:lstStyle/>
          <a:p>
            <a:pPr>
              <a:defRPr/>
            </a:pPr>
            <a:r>
              <a:rPr lang="en-US" dirty="0"/>
              <a:t>Service provider (SP) supplies the software </a:t>
            </a:r>
            <a:r>
              <a:rPr lang="en-US" dirty="0">
                <a:solidFill>
                  <a:srgbClr val="000000"/>
                </a:solidFill>
              </a:rPr>
              <a:t>platform</a:t>
            </a:r>
            <a:r>
              <a:rPr lang="en-US" dirty="0"/>
              <a:t> or middleware where the applications run</a:t>
            </a:r>
          </a:p>
          <a:p>
            <a:pPr>
              <a:defRPr/>
            </a:pPr>
            <a:r>
              <a:rPr lang="en-US" dirty="0"/>
              <a:t>Service user is responsible for the creation, updating, and maintenance of the application</a:t>
            </a:r>
          </a:p>
          <a:p>
            <a:pPr>
              <a:defRPr/>
            </a:pPr>
            <a:endParaRPr lang="en-US" dirty="0"/>
          </a:p>
          <a:p>
            <a:pPr>
              <a:defRPr/>
            </a:pPr>
            <a:endParaRPr lang="en-US" dirty="0"/>
          </a:p>
          <a:p>
            <a:pPr marL="0" indent="0">
              <a:buNone/>
              <a:defRPr/>
            </a:pPr>
            <a:br>
              <a:rPr lang="en-US" dirty="0"/>
            </a:br>
            <a:br>
              <a:rPr lang="en-US" dirty="0"/>
            </a:br>
            <a:endParaRPr lang="en-US" dirty="0"/>
          </a:p>
          <a:p>
            <a:pPr>
              <a:defRPr/>
            </a:pPr>
            <a:endParaRPr lang="en-US" dirty="0"/>
          </a:p>
          <a:p>
            <a:pPr>
              <a:defRPr/>
            </a:pPr>
            <a:endParaRPr lang="en-US" dirty="0"/>
          </a:p>
          <a:p>
            <a:pPr>
              <a:defRPr/>
            </a:pPr>
            <a:endParaRPr lang="en-US" dirty="0"/>
          </a:p>
          <a:p>
            <a:pPr>
              <a:defRPr/>
            </a:pPr>
            <a:r>
              <a:rPr lang="en-US" dirty="0"/>
              <a:t>The sizing of the hardware that is required for the execution of the software is made in an </a:t>
            </a:r>
            <a:r>
              <a:rPr lang="en-US" dirty="0">
                <a:solidFill>
                  <a:srgbClr val="000000"/>
                </a:solidFill>
              </a:rPr>
              <a:t>understandable </a:t>
            </a:r>
            <a:r>
              <a:rPr lang="en-US" dirty="0"/>
              <a:t>manner</a:t>
            </a:r>
          </a:p>
          <a:p>
            <a:pPr>
              <a:defRPr/>
            </a:pPr>
            <a:endParaRPr lang="en-US" dirty="0"/>
          </a:p>
        </p:txBody>
      </p:sp>
      <p:pic>
        <p:nvPicPr>
          <p:cNvPr id="19460" name="Picture 6" descr="C:\!!!!Clip_art\!!Emf_collection\PaaS_service-mode_SmallMediu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2752726"/>
            <a:ext cx="25781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713131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359151" y="44450"/>
            <a:ext cx="7273925" cy="863600"/>
          </a:xfrm>
        </p:spPr>
        <p:txBody>
          <a:bodyPr/>
          <a:lstStyle/>
          <a:p>
            <a:pPr algn="l"/>
            <a:r>
              <a:rPr lang="en-US" altLang="en-US" sz="3300" b="1"/>
              <a:t>Software as a service (SaaS) architecture</a:t>
            </a:r>
          </a:p>
        </p:txBody>
      </p:sp>
      <p:sp>
        <p:nvSpPr>
          <p:cNvPr id="14339" name="Rectangle 3"/>
          <p:cNvSpPr>
            <a:spLocks noGrp="1" noChangeArrowheads="1"/>
          </p:cNvSpPr>
          <p:nvPr>
            <p:ph type="body" idx="1"/>
          </p:nvPr>
        </p:nvSpPr>
        <p:spPr>
          <a:xfrm>
            <a:off x="1751013" y="1430338"/>
            <a:ext cx="8743950" cy="5156200"/>
          </a:xfrm>
        </p:spPr>
        <p:txBody>
          <a:bodyPr rtlCol="0">
            <a:normAutofit fontScale="92500" lnSpcReduction="20000"/>
          </a:bodyPr>
          <a:lstStyle/>
          <a:p>
            <a:pPr>
              <a:defRPr/>
            </a:pPr>
            <a:r>
              <a:rPr lang="en-US" altLang="en-US" dirty="0"/>
              <a:t>Service provider (SP) is responsible for the creation, updating, and maintenance of software and application</a:t>
            </a:r>
            <a:br>
              <a:rPr lang="en-US" altLang="en-US" dirty="0"/>
            </a:b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r>
              <a:rPr lang="en-US" altLang="en-US" dirty="0"/>
              <a:t>Service user accesses the service through Internet-based interfaces</a:t>
            </a:r>
          </a:p>
        </p:txBody>
      </p:sp>
      <p:pic>
        <p:nvPicPr>
          <p:cNvPr id="20484" name="Picture 7" descr="C:\!!!!Clip_art\!!Emf_collection\SaaS_service-mode_SmallMediu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2408238"/>
            <a:ext cx="27305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71882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359151" y="71439"/>
            <a:ext cx="6880225" cy="642937"/>
          </a:xfrm>
        </p:spPr>
        <p:txBody>
          <a:bodyPr>
            <a:normAutofit fontScale="90000"/>
          </a:bodyPr>
          <a:lstStyle/>
          <a:p>
            <a:pPr algn="l"/>
            <a:r>
              <a:rPr lang="en-GB" altLang="en-US" sz="4800" b="1"/>
              <a:t>Cloud Layer Architecture</a:t>
            </a:r>
          </a:p>
        </p:txBody>
      </p:sp>
      <p:pic>
        <p:nvPicPr>
          <p:cNvPr id="2355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22475" y="1357313"/>
            <a:ext cx="8147050" cy="4425950"/>
          </a:xfrm>
        </p:spPr>
      </p:pic>
      <p:pic>
        <p:nvPicPr>
          <p:cNvPr id="4" name="Picture 2"/>
          <p:cNvPicPr>
            <a:picLocks noChangeAspect="1" noChangeArrowheads="1"/>
          </p:cNvPicPr>
          <p:nvPr/>
        </p:nvPicPr>
        <p:blipFill>
          <a:blip r:embed="rId3"/>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82955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432176" y="44450"/>
            <a:ext cx="7127875" cy="863600"/>
          </a:xfrm>
        </p:spPr>
        <p:txBody>
          <a:bodyPr>
            <a:noAutofit/>
          </a:bodyPr>
          <a:lstStyle/>
          <a:p>
            <a:pPr algn="l"/>
            <a:r>
              <a:rPr lang="en-US" altLang="en-US" sz="3600" b="1" dirty="0"/>
              <a:t>Split of Responsibilities: provider-side and consumer-side</a:t>
            </a:r>
          </a:p>
        </p:txBody>
      </p:sp>
      <p:grpSp>
        <p:nvGrpSpPr>
          <p:cNvPr id="24579" name="Group 9222"/>
          <p:cNvGrpSpPr>
            <a:grpSpLocks/>
          </p:cNvGrpSpPr>
          <p:nvPr/>
        </p:nvGrpSpPr>
        <p:grpSpPr bwMode="auto">
          <a:xfrm>
            <a:off x="1770064" y="1216026"/>
            <a:ext cx="8651875" cy="5127625"/>
            <a:chOff x="163062" y="832104"/>
            <a:chExt cx="5736539" cy="3739894"/>
          </a:xfrm>
        </p:grpSpPr>
        <p:sp>
          <p:nvSpPr>
            <p:cNvPr id="159" name="Rectangle 158"/>
            <p:cNvSpPr/>
            <p:nvPr/>
          </p:nvSpPr>
          <p:spPr bwMode="auto">
            <a:xfrm>
              <a:off x="1617722" y="832104"/>
              <a:ext cx="1371506" cy="3428430"/>
            </a:xfrm>
            <a:prstGeom prst="rect">
              <a:avLst/>
            </a:prstGeom>
            <a:solidFill>
              <a:srgbClr val="C3D7E3"/>
            </a:solidFill>
            <a:ln w="12700" cap="flat" cmpd="sng" algn="ctr">
              <a:solidFill>
                <a:schemeClr val="bg2">
                  <a:lumMod val="75000"/>
                </a:schemeClr>
              </a:solidFill>
              <a:prstDash val="solid"/>
              <a:round/>
              <a:headEnd type="none" w="med" len="med"/>
              <a:tailEnd type="none" w="med" len="med"/>
            </a:ln>
            <a:effectLst/>
            <a:extLst/>
          </p:spPr>
          <p:txBody>
            <a:bodyPr wrap="none" lIns="0" tIns="64008" rIns="0" bIns="0" anchorCtr="1"/>
            <a:lstStyle/>
            <a:p>
              <a:pPr algn="ctr" defTabSz="914172">
                <a:lnSpc>
                  <a:spcPts val="1488"/>
                </a:lnSpc>
                <a:defRPr/>
              </a:pPr>
              <a:r>
                <a:rPr lang="en-US" sz="1500" b="1" dirty="0">
                  <a:latin typeface="Verdana" pitchFamily="34" charset="0"/>
                  <a:ea typeface="Verdana" pitchFamily="34" charset="0"/>
                  <a:cs typeface="Verdana" pitchFamily="34" charset="0"/>
                </a:rPr>
                <a:t>Infrastructure</a:t>
              </a:r>
              <a:br>
                <a:rPr lang="en-US" sz="1500" b="1" dirty="0">
                  <a:latin typeface="Verdana" pitchFamily="34" charset="0"/>
                  <a:ea typeface="Verdana" pitchFamily="34" charset="0"/>
                  <a:cs typeface="Verdana" pitchFamily="34" charset="0"/>
                </a:rPr>
              </a:br>
              <a:r>
                <a:rPr lang="en-US" sz="1500" b="1" dirty="0">
                  <a:latin typeface="Verdana" pitchFamily="34" charset="0"/>
                  <a:ea typeface="Verdana" pitchFamily="34" charset="0"/>
                  <a:cs typeface="Verdana" pitchFamily="34" charset="0"/>
                </a:rPr>
                <a:t>as a service</a:t>
              </a: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p:txBody>
        </p:sp>
        <p:sp>
          <p:nvSpPr>
            <p:cNvPr id="160" name="Rectangle 159"/>
            <p:cNvSpPr/>
            <p:nvPr/>
          </p:nvSpPr>
          <p:spPr bwMode="auto">
            <a:xfrm>
              <a:off x="3073434" y="832104"/>
              <a:ext cx="1371507" cy="3428430"/>
            </a:xfrm>
            <a:prstGeom prst="rect">
              <a:avLst/>
            </a:prstGeom>
            <a:solidFill>
              <a:srgbClr val="C3D7E3"/>
            </a:solidFill>
            <a:ln w="12700" cap="flat" cmpd="sng" algn="ctr">
              <a:solidFill>
                <a:schemeClr val="bg2">
                  <a:lumMod val="75000"/>
                </a:schemeClr>
              </a:solidFill>
              <a:prstDash val="solid"/>
              <a:round/>
              <a:headEnd type="none" w="med" len="med"/>
              <a:tailEnd type="none" w="med" len="med"/>
            </a:ln>
            <a:effectLst/>
            <a:extLst/>
          </p:spPr>
          <p:txBody>
            <a:bodyPr wrap="none" lIns="0" tIns="64008" rIns="0" bIns="0" anchorCtr="1"/>
            <a:lstStyle/>
            <a:p>
              <a:pPr algn="ctr" defTabSz="914172">
                <a:lnSpc>
                  <a:spcPts val="1488"/>
                </a:lnSpc>
                <a:defRPr/>
              </a:pPr>
              <a:r>
                <a:rPr lang="en-US" sz="1500" b="1" dirty="0">
                  <a:latin typeface="Verdana" pitchFamily="34" charset="0"/>
                  <a:ea typeface="Verdana" pitchFamily="34" charset="0"/>
                  <a:cs typeface="Verdana" pitchFamily="34" charset="0"/>
                </a:rPr>
                <a:t>Platform</a:t>
              </a:r>
              <a:br>
                <a:rPr lang="en-US" sz="1500" b="1" dirty="0">
                  <a:latin typeface="Verdana" pitchFamily="34" charset="0"/>
                  <a:ea typeface="Verdana" pitchFamily="34" charset="0"/>
                  <a:cs typeface="Verdana" pitchFamily="34" charset="0"/>
                </a:rPr>
              </a:br>
              <a:r>
                <a:rPr lang="en-US" sz="1500" b="1" dirty="0">
                  <a:latin typeface="Verdana" pitchFamily="34" charset="0"/>
                  <a:ea typeface="Verdana" pitchFamily="34" charset="0"/>
                  <a:cs typeface="Verdana" pitchFamily="34" charset="0"/>
                </a:rPr>
                <a:t>as a service</a:t>
              </a: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p:txBody>
        </p:sp>
        <p:sp>
          <p:nvSpPr>
            <p:cNvPr id="161" name="Rectangle 160"/>
            <p:cNvSpPr/>
            <p:nvPr/>
          </p:nvSpPr>
          <p:spPr bwMode="auto">
            <a:xfrm>
              <a:off x="4528094" y="832104"/>
              <a:ext cx="1371507" cy="3428430"/>
            </a:xfrm>
            <a:prstGeom prst="rect">
              <a:avLst/>
            </a:prstGeom>
            <a:solidFill>
              <a:srgbClr val="C3D7E3"/>
            </a:solidFill>
            <a:ln w="12700" cap="flat" cmpd="sng" algn="ctr">
              <a:solidFill>
                <a:schemeClr val="bg2">
                  <a:lumMod val="75000"/>
                </a:schemeClr>
              </a:solidFill>
              <a:prstDash val="solid"/>
              <a:round/>
              <a:headEnd type="none" w="med" len="med"/>
              <a:tailEnd type="none" w="med" len="med"/>
            </a:ln>
            <a:effectLst/>
            <a:extLst/>
          </p:spPr>
          <p:txBody>
            <a:bodyPr wrap="none" lIns="0" tIns="64008" rIns="0" bIns="0" anchorCtr="1"/>
            <a:lstStyle/>
            <a:p>
              <a:pPr algn="ctr" defTabSz="914172">
                <a:lnSpc>
                  <a:spcPts val="1488"/>
                </a:lnSpc>
                <a:defRPr/>
              </a:pPr>
              <a:r>
                <a:rPr lang="en-US" sz="1500" b="1" dirty="0">
                  <a:latin typeface="Verdana" pitchFamily="34" charset="0"/>
                  <a:ea typeface="Verdana" pitchFamily="34" charset="0"/>
                  <a:cs typeface="Verdana" pitchFamily="34" charset="0"/>
                </a:rPr>
                <a:t>Software</a:t>
              </a:r>
              <a:br>
                <a:rPr lang="en-US" sz="1500" b="1" dirty="0">
                  <a:latin typeface="Verdana" pitchFamily="34" charset="0"/>
                  <a:ea typeface="Verdana" pitchFamily="34" charset="0"/>
                  <a:cs typeface="Verdana" pitchFamily="34" charset="0"/>
                </a:rPr>
              </a:br>
              <a:r>
                <a:rPr lang="en-US" sz="1500" b="1" dirty="0">
                  <a:latin typeface="Verdana" pitchFamily="34" charset="0"/>
                  <a:ea typeface="Verdana" pitchFamily="34" charset="0"/>
                  <a:cs typeface="Verdana" pitchFamily="34" charset="0"/>
                </a:rPr>
                <a:t>as a service</a:t>
              </a: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p:txBody>
        </p:sp>
        <p:sp>
          <p:nvSpPr>
            <p:cNvPr id="157" name="Rectangle 156"/>
            <p:cNvSpPr/>
            <p:nvPr/>
          </p:nvSpPr>
          <p:spPr bwMode="auto">
            <a:xfrm>
              <a:off x="163062" y="832104"/>
              <a:ext cx="1371506" cy="3428430"/>
            </a:xfrm>
            <a:prstGeom prst="rect">
              <a:avLst/>
            </a:prstGeom>
            <a:solidFill>
              <a:srgbClr val="C3D7E3"/>
            </a:solidFill>
            <a:ln w="12700" cap="flat" cmpd="sng" algn="ctr">
              <a:solidFill>
                <a:schemeClr val="bg2">
                  <a:lumMod val="75000"/>
                </a:schemeClr>
              </a:solidFill>
              <a:prstDash val="solid"/>
              <a:round/>
              <a:headEnd type="none" w="med" len="med"/>
              <a:tailEnd type="none" w="med" len="med"/>
            </a:ln>
            <a:effectLst/>
            <a:extLst/>
          </p:spPr>
          <p:txBody>
            <a:bodyPr wrap="none" lIns="0" tIns="64008" rIns="0" bIns="0" anchorCtr="1"/>
            <a:lstStyle/>
            <a:p>
              <a:pPr algn="ctr" defTabSz="914172">
                <a:lnSpc>
                  <a:spcPts val="1488"/>
                </a:lnSpc>
                <a:defRPr/>
              </a:pPr>
              <a:r>
                <a:rPr lang="en-US" sz="1500" b="1" dirty="0">
                  <a:latin typeface="Verdana" pitchFamily="34" charset="0"/>
                  <a:ea typeface="Verdana" pitchFamily="34" charset="0"/>
                  <a:cs typeface="Verdana" pitchFamily="34" charset="0"/>
                </a:rPr>
                <a:t>Traditional</a:t>
              </a:r>
            </a:p>
            <a:p>
              <a:pPr algn="ctr" defTabSz="914172">
                <a:lnSpc>
                  <a:spcPts val="1488"/>
                </a:lnSpc>
                <a:defRPr/>
              </a:pPr>
              <a:r>
                <a:rPr lang="en-US" sz="1500" b="1" dirty="0">
                  <a:solidFill>
                    <a:srgbClr val="000000"/>
                  </a:solidFill>
                  <a:latin typeface="Verdana" pitchFamily="34" charset="0"/>
                  <a:ea typeface="Verdana" pitchFamily="34" charset="0"/>
                  <a:cs typeface="Verdana" pitchFamily="34" charset="0"/>
                </a:rPr>
                <a:t>on-premises</a:t>
              </a:r>
              <a:endParaRPr lang="en-US" sz="1500" b="1" dirty="0">
                <a:solidFill>
                  <a:srgbClr val="000000"/>
                </a:solidFill>
                <a:latin typeface="Verdana"/>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a:p>
              <a:pPr algn="ctr" defTabSz="914172">
                <a:lnSpc>
                  <a:spcPts val="1488"/>
                </a:lnSpc>
                <a:defRPr/>
              </a:pPr>
              <a:endParaRPr lang="en-US" sz="1500" b="1" dirty="0">
                <a:latin typeface="Verdana" pitchFamily="34" charset="0"/>
                <a:ea typeface="Verdana" pitchFamily="34" charset="0"/>
                <a:cs typeface="Verdana" pitchFamily="34" charset="0"/>
              </a:endParaRPr>
            </a:p>
          </p:txBody>
        </p:sp>
        <p:sp>
          <p:nvSpPr>
            <p:cNvPr id="9217" name="Rounded Rectangle 9216"/>
            <p:cNvSpPr/>
            <p:nvPr/>
          </p:nvSpPr>
          <p:spPr bwMode="auto">
            <a:xfrm>
              <a:off x="332526" y="1226935"/>
              <a:ext cx="1032577" cy="275571"/>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Applications</a:t>
              </a:r>
            </a:p>
          </p:txBody>
        </p:sp>
        <p:sp>
          <p:nvSpPr>
            <p:cNvPr id="164" name="Rounded Rectangle 163"/>
            <p:cNvSpPr/>
            <p:nvPr/>
          </p:nvSpPr>
          <p:spPr bwMode="auto">
            <a:xfrm>
              <a:off x="332526" y="1551137"/>
              <a:ext cx="1032577"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Data</a:t>
              </a:r>
            </a:p>
          </p:txBody>
        </p:sp>
        <p:sp>
          <p:nvSpPr>
            <p:cNvPr id="165" name="Rounded Rectangle 164"/>
            <p:cNvSpPr/>
            <p:nvPr/>
          </p:nvSpPr>
          <p:spPr bwMode="auto">
            <a:xfrm>
              <a:off x="332526" y="1876495"/>
              <a:ext cx="1032577"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Runtime</a:t>
              </a:r>
            </a:p>
          </p:txBody>
        </p:sp>
        <p:sp>
          <p:nvSpPr>
            <p:cNvPr id="166" name="Rounded Rectangle 165"/>
            <p:cNvSpPr/>
            <p:nvPr/>
          </p:nvSpPr>
          <p:spPr bwMode="auto">
            <a:xfrm>
              <a:off x="332526" y="2201855"/>
              <a:ext cx="1032577"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Middleware</a:t>
              </a:r>
            </a:p>
          </p:txBody>
        </p:sp>
        <p:sp>
          <p:nvSpPr>
            <p:cNvPr id="167" name="Rounded Rectangle 166"/>
            <p:cNvSpPr/>
            <p:nvPr/>
          </p:nvSpPr>
          <p:spPr bwMode="auto">
            <a:xfrm>
              <a:off x="332526" y="2527214"/>
              <a:ext cx="1032577"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O/S</a:t>
              </a:r>
            </a:p>
          </p:txBody>
        </p:sp>
        <p:sp>
          <p:nvSpPr>
            <p:cNvPr id="168" name="Rounded Rectangle 167"/>
            <p:cNvSpPr/>
            <p:nvPr/>
          </p:nvSpPr>
          <p:spPr bwMode="auto">
            <a:xfrm>
              <a:off x="332526" y="2851415"/>
              <a:ext cx="1032577"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Virtualization</a:t>
              </a:r>
            </a:p>
          </p:txBody>
        </p:sp>
        <p:sp>
          <p:nvSpPr>
            <p:cNvPr id="169" name="Rounded Rectangle 168"/>
            <p:cNvSpPr/>
            <p:nvPr/>
          </p:nvSpPr>
          <p:spPr bwMode="auto">
            <a:xfrm>
              <a:off x="332526" y="3176775"/>
              <a:ext cx="1032577"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Servers</a:t>
              </a:r>
            </a:p>
          </p:txBody>
        </p:sp>
        <p:sp>
          <p:nvSpPr>
            <p:cNvPr id="170" name="Rounded Rectangle 169"/>
            <p:cNvSpPr/>
            <p:nvPr/>
          </p:nvSpPr>
          <p:spPr bwMode="auto">
            <a:xfrm>
              <a:off x="332526" y="3502134"/>
              <a:ext cx="1032577"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Storage</a:t>
              </a:r>
            </a:p>
          </p:txBody>
        </p:sp>
        <p:sp>
          <p:nvSpPr>
            <p:cNvPr id="171" name="Rounded Rectangle 170"/>
            <p:cNvSpPr/>
            <p:nvPr/>
          </p:nvSpPr>
          <p:spPr bwMode="auto">
            <a:xfrm>
              <a:off x="332526" y="3827493"/>
              <a:ext cx="1032577"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Networking</a:t>
              </a:r>
            </a:p>
          </p:txBody>
        </p:sp>
        <p:sp>
          <p:nvSpPr>
            <p:cNvPr id="174" name="Rounded Rectangle 173"/>
            <p:cNvSpPr/>
            <p:nvPr/>
          </p:nvSpPr>
          <p:spPr bwMode="auto">
            <a:xfrm>
              <a:off x="1787186" y="1226935"/>
              <a:ext cx="1033630" cy="275571"/>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Applications</a:t>
              </a:r>
            </a:p>
          </p:txBody>
        </p:sp>
        <p:sp>
          <p:nvSpPr>
            <p:cNvPr id="175" name="Rounded Rectangle 174"/>
            <p:cNvSpPr/>
            <p:nvPr/>
          </p:nvSpPr>
          <p:spPr bwMode="auto">
            <a:xfrm>
              <a:off x="1787186" y="1551137"/>
              <a:ext cx="1033630"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Data</a:t>
              </a:r>
            </a:p>
          </p:txBody>
        </p:sp>
        <p:sp>
          <p:nvSpPr>
            <p:cNvPr id="176" name="Rounded Rectangle 175"/>
            <p:cNvSpPr/>
            <p:nvPr/>
          </p:nvSpPr>
          <p:spPr bwMode="auto">
            <a:xfrm>
              <a:off x="1787186" y="1876495"/>
              <a:ext cx="1033630"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Runtime</a:t>
              </a:r>
            </a:p>
          </p:txBody>
        </p:sp>
        <p:sp>
          <p:nvSpPr>
            <p:cNvPr id="177" name="Rounded Rectangle 176"/>
            <p:cNvSpPr/>
            <p:nvPr/>
          </p:nvSpPr>
          <p:spPr bwMode="auto">
            <a:xfrm>
              <a:off x="1787186" y="2201855"/>
              <a:ext cx="1033630"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Middleware</a:t>
              </a:r>
            </a:p>
          </p:txBody>
        </p:sp>
        <p:sp>
          <p:nvSpPr>
            <p:cNvPr id="178" name="Rounded Rectangle 177"/>
            <p:cNvSpPr/>
            <p:nvPr/>
          </p:nvSpPr>
          <p:spPr bwMode="auto">
            <a:xfrm>
              <a:off x="1787186" y="2527214"/>
              <a:ext cx="1033630" cy="274414"/>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O/S</a:t>
              </a:r>
            </a:p>
          </p:txBody>
        </p:sp>
        <p:sp>
          <p:nvSpPr>
            <p:cNvPr id="179" name="Rounded Rectangle 178"/>
            <p:cNvSpPr/>
            <p:nvPr/>
          </p:nvSpPr>
          <p:spPr bwMode="auto">
            <a:xfrm>
              <a:off x="3241846" y="1226935"/>
              <a:ext cx="1033630" cy="275571"/>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Applications</a:t>
              </a:r>
            </a:p>
          </p:txBody>
        </p:sp>
        <p:sp>
          <p:nvSpPr>
            <p:cNvPr id="180" name="Rounded Rectangle 179"/>
            <p:cNvSpPr/>
            <p:nvPr/>
          </p:nvSpPr>
          <p:spPr bwMode="auto">
            <a:xfrm>
              <a:off x="3241846" y="1551137"/>
              <a:ext cx="1033630" cy="274413"/>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r>
                <a:rPr lang="en-US" sz="1500" dirty="0">
                  <a:latin typeface="Verdana" pitchFamily="34" charset="0"/>
                  <a:ea typeface="Verdana" pitchFamily="34" charset="0"/>
                  <a:cs typeface="Verdana" pitchFamily="34" charset="0"/>
                </a:rPr>
                <a:t>Data</a:t>
              </a:r>
            </a:p>
          </p:txBody>
        </p:sp>
        <p:sp>
          <p:nvSpPr>
            <p:cNvPr id="156" name="Rectangle 155"/>
            <p:cNvSpPr/>
            <p:nvPr/>
          </p:nvSpPr>
          <p:spPr bwMode="auto">
            <a:xfrm>
              <a:off x="1787186" y="2851415"/>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0" tIns="0" rIns="0" bIns="0" anchor="ctr" anchorCtr="1"/>
            <a:lstStyle/>
            <a:p>
              <a:pPr algn="ctr" defTabSz="914172">
                <a:lnSpc>
                  <a:spcPts val="1488"/>
                </a:lnSpc>
                <a:defRPr/>
              </a:pPr>
              <a:r>
                <a:rPr lang="en-US" sz="1500" spc="-30" dirty="0">
                  <a:latin typeface="Verdana" pitchFamily="34" charset="0"/>
                  <a:ea typeface="Verdana" pitchFamily="34" charset="0"/>
                  <a:cs typeface="Verdana" pitchFamily="34" charset="0"/>
                </a:rPr>
                <a:t>Virtualization</a:t>
              </a:r>
            </a:p>
          </p:txBody>
        </p:sp>
        <p:sp>
          <p:nvSpPr>
            <p:cNvPr id="181" name="Rectangle 180"/>
            <p:cNvSpPr/>
            <p:nvPr/>
          </p:nvSpPr>
          <p:spPr bwMode="auto">
            <a:xfrm>
              <a:off x="1787186" y="3177932"/>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Servers</a:t>
              </a:r>
            </a:p>
          </p:txBody>
        </p:sp>
        <p:sp>
          <p:nvSpPr>
            <p:cNvPr id="182" name="Rectangle 181"/>
            <p:cNvSpPr/>
            <p:nvPr/>
          </p:nvSpPr>
          <p:spPr bwMode="auto">
            <a:xfrm>
              <a:off x="1787186" y="3502134"/>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Storage</a:t>
              </a:r>
            </a:p>
          </p:txBody>
        </p:sp>
        <p:sp>
          <p:nvSpPr>
            <p:cNvPr id="183" name="Rectangle 182"/>
            <p:cNvSpPr/>
            <p:nvPr/>
          </p:nvSpPr>
          <p:spPr bwMode="auto">
            <a:xfrm>
              <a:off x="1787186" y="3827493"/>
              <a:ext cx="1033630"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Networking</a:t>
              </a:r>
            </a:p>
          </p:txBody>
        </p:sp>
        <p:sp>
          <p:nvSpPr>
            <p:cNvPr id="184" name="Rectangle 183"/>
            <p:cNvSpPr/>
            <p:nvPr/>
          </p:nvSpPr>
          <p:spPr bwMode="auto">
            <a:xfrm>
              <a:off x="3241846" y="2851415"/>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0" tIns="0" rIns="0" bIns="0" anchor="ctr" anchorCtr="1"/>
            <a:lstStyle/>
            <a:p>
              <a:pPr algn="ctr" defTabSz="914172">
                <a:lnSpc>
                  <a:spcPts val="1488"/>
                </a:lnSpc>
                <a:defRPr/>
              </a:pPr>
              <a:r>
                <a:rPr lang="en-US" sz="1500" spc="-30" dirty="0">
                  <a:latin typeface="Verdana" pitchFamily="34" charset="0"/>
                  <a:ea typeface="Verdana" pitchFamily="34" charset="0"/>
                  <a:cs typeface="Verdana" pitchFamily="34" charset="0"/>
                </a:rPr>
                <a:t>Virtualization</a:t>
              </a:r>
            </a:p>
          </p:txBody>
        </p:sp>
        <p:sp>
          <p:nvSpPr>
            <p:cNvPr id="185" name="Rectangle 184"/>
            <p:cNvSpPr/>
            <p:nvPr/>
          </p:nvSpPr>
          <p:spPr bwMode="auto">
            <a:xfrm>
              <a:off x="3241846" y="3177932"/>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Servers</a:t>
              </a:r>
            </a:p>
          </p:txBody>
        </p:sp>
        <p:sp>
          <p:nvSpPr>
            <p:cNvPr id="186" name="Rectangle 185"/>
            <p:cNvSpPr/>
            <p:nvPr/>
          </p:nvSpPr>
          <p:spPr bwMode="auto">
            <a:xfrm>
              <a:off x="3241846" y="3502134"/>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Storage</a:t>
              </a:r>
            </a:p>
          </p:txBody>
        </p:sp>
        <p:sp>
          <p:nvSpPr>
            <p:cNvPr id="187" name="Rectangle 186"/>
            <p:cNvSpPr/>
            <p:nvPr/>
          </p:nvSpPr>
          <p:spPr bwMode="auto">
            <a:xfrm>
              <a:off x="3241846" y="3827493"/>
              <a:ext cx="1033630"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Networking</a:t>
              </a:r>
            </a:p>
          </p:txBody>
        </p:sp>
        <p:sp>
          <p:nvSpPr>
            <p:cNvPr id="188" name="Rectangle 187"/>
            <p:cNvSpPr/>
            <p:nvPr/>
          </p:nvSpPr>
          <p:spPr bwMode="auto">
            <a:xfrm>
              <a:off x="4697559" y="2851415"/>
              <a:ext cx="1032577"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0" tIns="0" rIns="0" bIns="0" anchor="ctr" anchorCtr="1"/>
            <a:lstStyle/>
            <a:p>
              <a:pPr algn="ctr" defTabSz="914172">
                <a:lnSpc>
                  <a:spcPts val="1488"/>
                </a:lnSpc>
                <a:defRPr/>
              </a:pPr>
              <a:r>
                <a:rPr lang="en-US" sz="1500" spc="-30" dirty="0">
                  <a:latin typeface="Verdana" pitchFamily="34" charset="0"/>
                  <a:ea typeface="Verdana" pitchFamily="34" charset="0"/>
                  <a:cs typeface="Verdana" pitchFamily="34" charset="0"/>
                </a:rPr>
                <a:t>Virtualization</a:t>
              </a:r>
            </a:p>
          </p:txBody>
        </p:sp>
        <p:sp>
          <p:nvSpPr>
            <p:cNvPr id="189" name="Rectangle 188"/>
            <p:cNvSpPr/>
            <p:nvPr/>
          </p:nvSpPr>
          <p:spPr bwMode="auto">
            <a:xfrm>
              <a:off x="4697559" y="3177932"/>
              <a:ext cx="1032577"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Servers</a:t>
              </a:r>
            </a:p>
          </p:txBody>
        </p:sp>
        <p:sp>
          <p:nvSpPr>
            <p:cNvPr id="190" name="Rectangle 189"/>
            <p:cNvSpPr/>
            <p:nvPr/>
          </p:nvSpPr>
          <p:spPr bwMode="auto">
            <a:xfrm>
              <a:off x="4697559" y="3502134"/>
              <a:ext cx="1032577"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Storage</a:t>
              </a:r>
            </a:p>
          </p:txBody>
        </p:sp>
        <p:sp>
          <p:nvSpPr>
            <p:cNvPr id="191" name="Rectangle 190"/>
            <p:cNvSpPr/>
            <p:nvPr/>
          </p:nvSpPr>
          <p:spPr bwMode="auto">
            <a:xfrm>
              <a:off x="4697559" y="3827493"/>
              <a:ext cx="1032577"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Networking</a:t>
              </a:r>
            </a:p>
          </p:txBody>
        </p:sp>
        <p:sp>
          <p:nvSpPr>
            <p:cNvPr id="192" name="Rounded Rectangle 191"/>
            <p:cNvSpPr/>
            <p:nvPr/>
          </p:nvSpPr>
          <p:spPr bwMode="auto">
            <a:xfrm>
              <a:off x="334632" y="4338110"/>
              <a:ext cx="343140" cy="207258"/>
            </a:xfrm>
            <a:prstGeom prst="roundRect">
              <a:avLst/>
            </a:prstGeom>
            <a:solidFill>
              <a:srgbClr val="FDFDFD"/>
            </a:solidFill>
            <a:ln w="1270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18288" anchor="ctr"/>
            <a:lstStyle/>
            <a:p>
              <a:pPr defTabSz="914172">
                <a:defRPr/>
              </a:pPr>
              <a:endParaRPr lang="en-US" sz="1500" dirty="0">
                <a:latin typeface="Verdana" pitchFamily="34" charset="0"/>
                <a:ea typeface="Verdana" pitchFamily="34" charset="0"/>
                <a:cs typeface="Verdana" pitchFamily="34" charset="0"/>
              </a:endParaRPr>
            </a:p>
          </p:txBody>
        </p:sp>
        <p:sp>
          <p:nvSpPr>
            <p:cNvPr id="24615" name="TextBox 9221"/>
            <p:cNvSpPr txBox="1">
              <a:spLocks noChangeArrowheads="1"/>
            </p:cNvSpPr>
            <p:nvPr/>
          </p:nvSpPr>
          <p:spPr bwMode="auto">
            <a:xfrm>
              <a:off x="725494" y="4365623"/>
              <a:ext cx="118494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500">
                  <a:latin typeface="Verdana" panose="020B0604030504040204" pitchFamily="34" charset="0"/>
                  <a:ea typeface="Verdana" panose="020B0604030504040204" pitchFamily="34" charset="0"/>
                  <a:cs typeface="Verdana" panose="020B0604030504040204" pitchFamily="34" charset="0"/>
                </a:rPr>
                <a:t>Client manages</a:t>
              </a:r>
            </a:p>
          </p:txBody>
        </p:sp>
        <p:sp>
          <p:nvSpPr>
            <p:cNvPr id="210" name="Rectangle 209"/>
            <p:cNvSpPr/>
            <p:nvPr/>
          </p:nvSpPr>
          <p:spPr bwMode="auto">
            <a:xfrm>
              <a:off x="2130326" y="4335794"/>
              <a:ext cx="347350" cy="206099"/>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endParaRPr lang="en-US" sz="1500" spc="-30" dirty="0">
                <a:latin typeface="Verdana" pitchFamily="34" charset="0"/>
                <a:ea typeface="Verdana" pitchFamily="34" charset="0"/>
                <a:cs typeface="Verdana" pitchFamily="34" charset="0"/>
              </a:endParaRPr>
            </a:p>
          </p:txBody>
        </p:sp>
        <p:sp>
          <p:nvSpPr>
            <p:cNvPr id="24617" name="TextBox 210"/>
            <p:cNvSpPr txBox="1">
              <a:spLocks noChangeArrowheads="1"/>
            </p:cNvSpPr>
            <p:nvPr/>
          </p:nvSpPr>
          <p:spPr bwMode="auto">
            <a:xfrm>
              <a:off x="2526067" y="4365623"/>
              <a:ext cx="118494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500">
                  <a:latin typeface="Verdana" panose="020B0604030504040204" pitchFamily="34" charset="0"/>
                  <a:ea typeface="Verdana" panose="020B0604030504040204" pitchFamily="34" charset="0"/>
                  <a:cs typeface="Verdana" panose="020B0604030504040204" pitchFamily="34" charset="0"/>
                </a:rPr>
                <a:t>Vendor manages in the cloud</a:t>
              </a:r>
            </a:p>
          </p:txBody>
        </p:sp>
        <p:sp>
          <p:nvSpPr>
            <p:cNvPr id="212" name="Rectangle 211"/>
            <p:cNvSpPr/>
            <p:nvPr/>
          </p:nvSpPr>
          <p:spPr bwMode="auto">
            <a:xfrm>
              <a:off x="3241846" y="1876495"/>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Runtime</a:t>
              </a:r>
            </a:p>
          </p:txBody>
        </p:sp>
        <p:sp>
          <p:nvSpPr>
            <p:cNvPr id="213" name="Rectangle 212"/>
            <p:cNvSpPr/>
            <p:nvPr/>
          </p:nvSpPr>
          <p:spPr bwMode="auto">
            <a:xfrm>
              <a:off x="3241846" y="2200697"/>
              <a:ext cx="1033630"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Middleware</a:t>
              </a:r>
            </a:p>
          </p:txBody>
        </p:sp>
        <p:sp>
          <p:nvSpPr>
            <p:cNvPr id="214" name="Rectangle 213"/>
            <p:cNvSpPr/>
            <p:nvPr/>
          </p:nvSpPr>
          <p:spPr bwMode="auto">
            <a:xfrm>
              <a:off x="3241846" y="2526056"/>
              <a:ext cx="1033630"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O/S</a:t>
              </a:r>
            </a:p>
          </p:txBody>
        </p:sp>
        <p:sp>
          <p:nvSpPr>
            <p:cNvPr id="215" name="Rectangle 214"/>
            <p:cNvSpPr/>
            <p:nvPr/>
          </p:nvSpPr>
          <p:spPr bwMode="auto">
            <a:xfrm>
              <a:off x="4697559" y="1876495"/>
              <a:ext cx="1032577"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Runtime</a:t>
              </a:r>
            </a:p>
          </p:txBody>
        </p:sp>
        <p:sp>
          <p:nvSpPr>
            <p:cNvPr id="216" name="Rectangle 215"/>
            <p:cNvSpPr/>
            <p:nvPr/>
          </p:nvSpPr>
          <p:spPr bwMode="auto">
            <a:xfrm>
              <a:off x="4697559" y="2200697"/>
              <a:ext cx="1032577" cy="274414"/>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Middleware</a:t>
              </a:r>
            </a:p>
          </p:txBody>
        </p:sp>
        <p:sp>
          <p:nvSpPr>
            <p:cNvPr id="217" name="Rectangle 216"/>
            <p:cNvSpPr/>
            <p:nvPr/>
          </p:nvSpPr>
          <p:spPr bwMode="auto">
            <a:xfrm>
              <a:off x="4697559" y="2526056"/>
              <a:ext cx="1032577"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O/S</a:t>
              </a:r>
            </a:p>
          </p:txBody>
        </p:sp>
        <p:sp>
          <p:nvSpPr>
            <p:cNvPr id="218" name="Rectangle 217"/>
            <p:cNvSpPr/>
            <p:nvPr/>
          </p:nvSpPr>
          <p:spPr bwMode="auto">
            <a:xfrm>
              <a:off x="4697559" y="1226935"/>
              <a:ext cx="1032577" cy="273255"/>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Applications</a:t>
              </a:r>
            </a:p>
          </p:txBody>
        </p:sp>
        <p:sp>
          <p:nvSpPr>
            <p:cNvPr id="219" name="Rectangle 218"/>
            <p:cNvSpPr/>
            <p:nvPr/>
          </p:nvSpPr>
          <p:spPr bwMode="auto">
            <a:xfrm>
              <a:off x="4697559" y="1551137"/>
              <a:ext cx="1032577" cy="274413"/>
            </a:xfrm>
            <a:prstGeom prst="rect">
              <a:avLst/>
            </a:prstGeom>
            <a:solidFill>
              <a:srgbClr val="F9F4AE"/>
            </a:solidFill>
            <a:ln w="12700"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tIns="0" rIns="0" bIns="9144" anchor="ctr"/>
            <a:lstStyle/>
            <a:p>
              <a:pPr defTabSz="914172">
                <a:lnSpc>
                  <a:spcPts val="1488"/>
                </a:lnSpc>
                <a:defRPr/>
              </a:pPr>
              <a:r>
                <a:rPr lang="en-US" sz="1500" spc="-30" dirty="0">
                  <a:latin typeface="Verdana" pitchFamily="34" charset="0"/>
                  <a:ea typeface="Verdana" pitchFamily="34" charset="0"/>
                  <a:cs typeface="Verdana" pitchFamily="34" charset="0"/>
                </a:rPr>
                <a:t>Data</a:t>
              </a:r>
            </a:p>
          </p:txBody>
        </p:sp>
      </p:grpSp>
      <p:pic>
        <p:nvPicPr>
          <p:cNvPr id="49"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50" name="Rectangle 49"/>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custDataLst>
      <p:tags r:id="rId1"/>
    </p:custDataLst>
    <p:extLst>
      <p:ext uri="{BB962C8B-B14F-4D97-AF65-F5344CB8AC3E}">
        <p14:creationId xmlns:p14="http://schemas.microsoft.com/office/powerpoint/2010/main" val="350699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267076" y="44450"/>
            <a:ext cx="7400925" cy="812800"/>
          </a:xfrm>
        </p:spPr>
        <p:txBody>
          <a:bodyPr/>
          <a:lstStyle/>
          <a:p>
            <a:pPr algn="l"/>
            <a:r>
              <a:rPr lang="en-GB" altLang="en-US" sz="3600" b="1"/>
              <a:t>Cloud Deployment Models</a:t>
            </a:r>
          </a:p>
        </p:txBody>
      </p:sp>
      <p:pic>
        <p:nvPicPr>
          <p:cNvPr id="26627" name="Picture 2" descr="http://transformcustomers.com/wp-content/uploads/2014/09/Cloud-Computing-Deployment-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7" y="2308312"/>
            <a:ext cx="785812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a:srcRect/>
          <a:stretch>
            <a:fillRect/>
          </a:stretch>
        </p:blipFill>
        <p:spPr bwMode="auto">
          <a:xfrm>
            <a:off x="1595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9" name="Rectangle 19"/>
          <p:cNvSpPr>
            <a:spLocks noChangeArrowheads="1"/>
          </p:cNvSpPr>
          <p:nvPr/>
        </p:nvSpPr>
        <p:spPr bwMode="auto">
          <a:xfrm>
            <a:off x="4343400" y="1311275"/>
            <a:ext cx="30972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742950" indent="-2857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eaLnBrk="0" hangingPunct="0">
              <a:lnSpc>
                <a:spcPct val="105000"/>
              </a:lnSpc>
              <a:spcBef>
                <a:spcPct val="20000"/>
              </a:spcBef>
            </a:pPr>
            <a:r>
              <a:rPr lang="en-GB" altLang="en-US" sz="1800" dirty="0">
                <a:solidFill>
                  <a:srgbClr val="00A4F1"/>
                </a:solidFill>
                <a:ea typeface="MS PGothic" panose="020B0600070205080204" pitchFamily="34" charset="-128"/>
                <a:cs typeface="Arial" panose="020B0604020202020204" pitchFamily="34" charset="0"/>
              </a:rPr>
              <a:t>Multiple clouds coexist:</a:t>
            </a:r>
          </a:p>
        </p:txBody>
      </p:sp>
      <p:sp>
        <p:nvSpPr>
          <p:cNvPr id="10" name="Rectangle 9"/>
          <p:cNvSpPr>
            <a:spLocks noChangeArrowheads="1"/>
          </p:cNvSpPr>
          <p:nvPr/>
        </p:nvSpPr>
        <p:spPr bwMode="auto">
          <a:xfrm>
            <a:off x="4343400" y="1652588"/>
            <a:ext cx="3149600"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339725" indent="-2222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lvl="1" eaLnBrk="0" hangingPunct="0">
              <a:lnSpc>
                <a:spcPct val="105000"/>
              </a:lnSpc>
              <a:spcBef>
                <a:spcPct val="20000"/>
              </a:spcBef>
              <a:buFont typeface="Wingdings" panose="05000000000000000000" pitchFamily="2" charset="2"/>
              <a:buChar char="§"/>
            </a:pPr>
            <a:r>
              <a:rPr lang="en-GB" altLang="en-US" sz="1800" dirty="0">
                <a:solidFill>
                  <a:srgbClr val="000000"/>
                </a:solidFill>
                <a:ea typeface="MS PGothic" panose="020B0600070205080204" pitchFamily="34" charset="-128"/>
                <a:cs typeface="Arial" panose="020B0604020202020204" pitchFamily="34" charset="0"/>
              </a:rPr>
              <a:t>Private, public, community and hybrid</a:t>
            </a:r>
          </a:p>
        </p:txBody>
      </p:sp>
      <p:sp>
        <p:nvSpPr>
          <p:cNvPr id="11" name="Rectangle 10"/>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32653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a:xfrm>
            <a:off x="3305076" y="71637"/>
            <a:ext cx="8411328" cy="868867"/>
          </a:xfrm>
        </p:spPr>
        <p:txBody>
          <a:bodyPr>
            <a:normAutofit/>
          </a:bodyPr>
          <a:lstStyle/>
          <a:p>
            <a:r>
              <a:rPr lang="en-US" altLang="en-US" sz="4800" b="1" dirty="0"/>
              <a:t>Cloud Deployment Models</a:t>
            </a:r>
            <a:endParaRPr lang="en-US" sz="4800" b="1" dirty="0"/>
          </a:p>
        </p:txBody>
      </p:sp>
      <p:sp>
        <p:nvSpPr>
          <p:cNvPr id="751619" name="Rectangle 3"/>
          <p:cNvSpPr>
            <a:spLocks noGrp="1" noChangeArrowheads="1"/>
          </p:cNvSpPr>
          <p:nvPr>
            <p:ph idx="1"/>
          </p:nvPr>
        </p:nvSpPr>
        <p:spPr>
          <a:xfrm>
            <a:off x="838200" y="1474573"/>
            <a:ext cx="10515600" cy="4702390"/>
          </a:xfrm>
        </p:spPr>
        <p:txBody>
          <a:bodyPr/>
          <a:lstStyle/>
          <a:p>
            <a:pPr marL="0" indent="0">
              <a:lnSpc>
                <a:spcPts val="2600"/>
              </a:lnSpc>
              <a:spcBef>
                <a:spcPct val="0"/>
              </a:spcBef>
              <a:spcAft>
                <a:spcPts val="600"/>
              </a:spcAft>
              <a:buNone/>
            </a:pPr>
            <a:r>
              <a:rPr lang="en-US" sz="1800" b="1" dirty="0"/>
              <a:t>Customers are choosing a variety of cloud models to meet their unique needs and priorities</a:t>
            </a:r>
          </a:p>
          <a:p>
            <a:pPr marL="0" indent="0"/>
            <a:endParaRPr lang="en-US" dirty="0"/>
          </a:p>
        </p:txBody>
      </p:sp>
      <p:pic>
        <p:nvPicPr>
          <p:cNvPr id="751622" name="Picture 8" descr="slide9"/>
          <p:cNvPicPr>
            <a:picLocks noChangeAspect="1" noChangeArrowheads="1"/>
          </p:cNvPicPr>
          <p:nvPr/>
        </p:nvPicPr>
        <p:blipFill>
          <a:blip r:embed="rId3"/>
          <a:srcRect/>
          <a:stretch>
            <a:fillRect/>
          </a:stretch>
        </p:blipFill>
        <p:spPr bwMode="auto">
          <a:xfrm>
            <a:off x="1919720" y="1344492"/>
            <a:ext cx="8978940" cy="5157788"/>
          </a:xfrm>
          <a:prstGeom prst="rect">
            <a:avLst/>
          </a:prstGeom>
          <a:noFill/>
          <a:ln w="9525">
            <a:noFill/>
            <a:miter lim="800000"/>
            <a:headEnd/>
            <a:tailEnd/>
          </a:ln>
        </p:spPr>
      </p:pic>
      <p:sp>
        <p:nvSpPr>
          <p:cNvPr id="342023" name="Rectangle 7"/>
          <p:cNvSpPr>
            <a:spLocks noChangeArrowheads="1"/>
          </p:cNvSpPr>
          <p:nvPr/>
        </p:nvSpPr>
        <p:spPr bwMode="auto">
          <a:xfrm>
            <a:off x="3089433" y="2209801"/>
            <a:ext cx="1426031" cy="369332"/>
          </a:xfrm>
          <a:prstGeom prst="rect">
            <a:avLst/>
          </a:prstGeom>
          <a:noFill/>
          <a:ln>
            <a:noFill/>
          </a:ln>
          <a:effectLst>
            <a:prstShdw prst="shdw17" dist="17961" dir="2700000">
              <a:srgbClr val="737D93"/>
            </a:prstShdw>
          </a:effectLst>
          <a:extLst/>
        </p:spPr>
        <p:txBody>
          <a:bodyPr wrap="none" lIns="45720" rIns="45720">
            <a:spAutoFit/>
          </a:bodyPr>
          <a:lstStyle>
            <a:lvl1pPr marL="236538" indent="-236538"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eaLnBrk="0" hangingPunct="0">
              <a:defRPr>
                <a:solidFill>
                  <a:schemeClr val="tx1"/>
                </a:solidFill>
                <a:latin typeface="Arial" panose="020B0604020202020204" pitchFamily="34" charset="0"/>
                <a:cs typeface="Arial" panose="020B0604020202020204" pitchFamily="34" charset="0"/>
              </a:defRPr>
            </a:lvl4pPr>
            <a:lvl5pPr eaLnBrk="0" hangingPunct="0">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Aft>
                <a:spcPct val="50000"/>
              </a:spcAft>
              <a:buClr>
                <a:schemeClr val="accent1"/>
              </a:buClr>
              <a:buFont typeface="Wingdings" panose="05000000000000000000" pitchFamily="2" charset="2"/>
              <a:buNone/>
              <a:defRPr/>
            </a:pPr>
            <a:r>
              <a:rPr lang="en-US" dirty="0">
                <a:solidFill>
                  <a:srgbClr val="00B3EF"/>
                </a:solidFill>
              </a:rPr>
              <a:t>Private cloud</a:t>
            </a:r>
          </a:p>
        </p:txBody>
      </p:sp>
      <p:sp>
        <p:nvSpPr>
          <p:cNvPr id="751624" name="Rectangle 5"/>
          <p:cNvSpPr>
            <a:spLocks noChangeArrowheads="1"/>
          </p:cNvSpPr>
          <p:nvPr/>
        </p:nvSpPr>
        <p:spPr bwMode="auto">
          <a:xfrm>
            <a:off x="7801425" y="2232028"/>
            <a:ext cx="2422953" cy="358775"/>
          </a:xfrm>
          <a:prstGeom prst="rect">
            <a:avLst/>
          </a:prstGeom>
          <a:noFill/>
          <a:ln w="9525">
            <a:noFill/>
            <a:miter lim="800000"/>
            <a:headEnd/>
            <a:tailEnd/>
          </a:ln>
        </p:spPr>
        <p:txBody>
          <a:bodyPr>
            <a:spAutoFit/>
          </a:bodyPr>
          <a:lstStyle/>
          <a:p>
            <a:pPr algn="ctr">
              <a:lnSpc>
                <a:spcPts val="2100"/>
              </a:lnSpc>
              <a:buClr>
                <a:schemeClr val="tx1"/>
              </a:buClr>
            </a:pPr>
            <a:r>
              <a:rPr lang="en-US" dirty="0">
                <a:solidFill>
                  <a:srgbClr val="F04E37"/>
                </a:solidFill>
              </a:rPr>
              <a:t>Public cloud</a:t>
            </a:r>
          </a:p>
        </p:txBody>
      </p:sp>
      <p:sp>
        <p:nvSpPr>
          <p:cNvPr id="751625" name="Rectangle 4"/>
          <p:cNvSpPr>
            <a:spLocks noChangeArrowheads="1"/>
          </p:cNvSpPr>
          <p:nvPr/>
        </p:nvSpPr>
        <p:spPr bwMode="auto">
          <a:xfrm>
            <a:off x="5717184" y="3119381"/>
            <a:ext cx="2211341" cy="358775"/>
          </a:xfrm>
          <a:prstGeom prst="rect">
            <a:avLst/>
          </a:prstGeom>
          <a:noFill/>
          <a:ln w="9525">
            <a:noFill/>
            <a:miter lim="800000"/>
            <a:headEnd/>
            <a:tailEnd/>
          </a:ln>
        </p:spPr>
        <p:txBody>
          <a:bodyPr>
            <a:spAutoFit/>
          </a:bodyPr>
          <a:lstStyle/>
          <a:p>
            <a:pPr>
              <a:lnSpc>
                <a:spcPts val="2100"/>
              </a:lnSpc>
              <a:buClr>
                <a:schemeClr val="tx1"/>
              </a:buClr>
            </a:pPr>
            <a:r>
              <a:rPr lang="en-US" dirty="0">
                <a:solidFill>
                  <a:srgbClr val="003E69"/>
                </a:solidFill>
              </a:rPr>
              <a:t>Hybrid Cloud</a:t>
            </a:r>
          </a:p>
        </p:txBody>
      </p:sp>
      <p:sp>
        <p:nvSpPr>
          <p:cNvPr id="751626" name="Rectangle 7"/>
          <p:cNvSpPr>
            <a:spLocks noChangeArrowheads="1"/>
          </p:cNvSpPr>
          <p:nvPr/>
        </p:nvSpPr>
        <p:spPr bwMode="auto">
          <a:xfrm>
            <a:off x="5844184" y="5274584"/>
            <a:ext cx="2592241" cy="358775"/>
          </a:xfrm>
          <a:prstGeom prst="rect">
            <a:avLst/>
          </a:prstGeom>
          <a:noFill/>
          <a:ln w="9525">
            <a:noFill/>
            <a:miter lim="800000"/>
            <a:headEnd/>
            <a:tailEnd/>
          </a:ln>
        </p:spPr>
        <p:txBody>
          <a:bodyPr>
            <a:spAutoFit/>
          </a:bodyPr>
          <a:lstStyle/>
          <a:p>
            <a:pPr>
              <a:lnSpc>
                <a:spcPts val="2100"/>
              </a:lnSpc>
              <a:buClr>
                <a:schemeClr val="tx1"/>
              </a:buClr>
            </a:pPr>
            <a:r>
              <a:rPr lang="en-US" dirty="0">
                <a:solidFill>
                  <a:srgbClr val="DE731D"/>
                </a:solidFill>
              </a:rPr>
              <a:t>Traditional IT</a:t>
            </a:r>
          </a:p>
        </p:txBody>
      </p:sp>
      <p:sp>
        <p:nvSpPr>
          <p:cNvPr id="751627" name="Rectangle 10"/>
          <p:cNvSpPr>
            <a:spLocks noChangeArrowheads="1"/>
          </p:cNvSpPr>
          <p:nvPr/>
        </p:nvSpPr>
        <p:spPr bwMode="auto">
          <a:xfrm>
            <a:off x="1432314" y="3221039"/>
            <a:ext cx="3745524" cy="784830"/>
          </a:xfrm>
          <a:prstGeom prst="rect">
            <a:avLst/>
          </a:prstGeom>
          <a:noFill/>
          <a:ln w="9525">
            <a:noFill/>
            <a:miter lim="800000"/>
            <a:headEnd/>
            <a:tailEnd/>
          </a:ln>
        </p:spPr>
        <p:txBody>
          <a:bodyPr>
            <a:spAutoFit/>
          </a:bodyPr>
          <a:lstStyle/>
          <a:p>
            <a:pPr>
              <a:lnSpc>
                <a:spcPts val="1800"/>
              </a:lnSpc>
            </a:pPr>
            <a:r>
              <a:rPr lang="en-US" sz="1200" dirty="0">
                <a:solidFill>
                  <a:srgbClr val="333333"/>
                </a:solidFill>
              </a:rPr>
              <a:t>On or off premises cloud infrastructure operated solely for an organization and managed by the organization or a third party</a:t>
            </a:r>
          </a:p>
        </p:txBody>
      </p:sp>
      <p:sp>
        <p:nvSpPr>
          <p:cNvPr id="751628" name="Rectangle 11"/>
          <p:cNvSpPr>
            <a:spLocks noChangeArrowheads="1"/>
          </p:cNvSpPr>
          <p:nvPr/>
        </p:nvSpPr>
        <p:spPr bwMode="auto">
          <a:xfrm>
            <a:off x="7903164" y="3309941"/>
            <a:ext cx="3813240" cy="461665"/>
          </a:xfrm>
          <a:prstGeom prst="rect">
            <a:avLst/>
          </a:prstGeom>
          <a:noFill/>
          <a:ln w="9525">
            <a:noFill/>
            <a:miter lim="800000"/>
            <a:headEnd/>
            <a:tailEnd/>
          </a:ln>
        </p:spPr>
        <p:txBody>
          <a:bodyPr>
            <a:spAutoFit/>
          </a:bodyPr>
          <a:lstStyle/>
          <a:p>
            <a:pPr algn="r"/>
            <a:r>
              <a:rPr lang="en-US" sz="1200" dirty="0">
                <a:solidFill>
                  <a:srgbClr val="333333"/>
                </a:solidFill>
              </a:rPr>
              <a:t>Available to the general public or a large industry group and owned by an organization selling cloud services.</a:t>
            </a:r>
          </a:p>
        </p:txBody>
      </p:sp>
      <p:sp>
        <p:nvSpPr>
          <p:cNvPr id="751629" name="Rectangle 12"/>
          <p:cNvSpPr>
            <a:spLocks noChangeArrowheads="1"/>
          </p:cNvSpPr>
          <p:nvPr/>
        </p:nvSpPr>
        <p:spPr bwMode="auto">
          <a:xfrm>
            <a:off x="3182108" y="4175594"/>
            <a:ext cx="6627674" cy="461665"/>
          </a:xfrm>
          <a:prstGeom prst="rect">
            <a:avLst/>
          </a:prstGeom>
          <a:noFill/>
          <a:ln w="9525">
            <a:noFill/>
            <a:miter lim="800000"/>
            <a:headEnd/>
            <a:tailEnd/>
          </a:ln>
        </p:spPr>
        <p:txBody>
          <a:bodyPr>
            <a:spAutoFit/>
          </a:bodyPr>
          <a:lstStyle/>
          <a:p>
            <a:pPr algn="ctr"/>
            <a:r>
              <a:rPr lang="en-US" sz="1200" dirty="0">
                <a:solidFill>
                  <a:srgbClr val="333333"/>
                </a:solidFill>
              </a:rPr>
              <a:t>Traditional IT and clouds (public and/or private) that remain separate but are bound together by technology that enables data and application portability</a:t>
            </a:r>
          </a:p>
        </p:txBody>
      </p:sp>
      <p:sp>
        <p:nvSpPr>
          <p:cNvPr id="751630" name="Rectangle 6"/>
          <p:cNvSpPr>
            <a:spLocks noChangeArrowheads="1"/>
          </p:cNvSpPr>
          <p:nvPr/>
        </p:nvSpPr>
        <p:spPr bwMode="auto">
          <a:xfrm>
            <a:off x="3042448" y="5564191"/>
            <a:ext cx="6454152" cy="323165"/>
          </a:xfrm>
          <a:prstGeom prst="rect">
            <a:avLst/>
          </a:prstGeom>
          <a:noFill/>
          <a:ln w="9525">
            <a:noFill/>
            <a:miter lim="800000"/>
            <a:headEnd/>
            <a:tailEnd/>
          </a:ln>
        </p:spPr>
        <p:txBody>
          <a:bodyPr>
            <a:spAutoFit/>
          </a:bodyPr>
          <a:lstStyle/>
          <a:p>
            <a:pPr algn="ctr">
              <a:lnSpc>
                <a:spcPts val="1800"/>
              </a:lnSpc>
            </a:pPr>
            <a:r>
              <a:rPr lang="en-US" sz="1400" dirty="0">
                <a:solidFill>
                  <a:srgbClr val="333333"/>
                </a:solidFill>
              </a:rPr>
              <a:t>Appliances, pre-integrated systems and standard hardware, software, and networking.</a:t>
            </a:r>
          </a:p>
        </p:txBody>
      </p:sp>
      <p:sp>
        <p:nvSpPr>
          <p:cNvPr id="3" name="Rectangle 2"/>
          <p:cNvSpPr/>
          <p:nvPr/>
        </p:nvSpPr>
        <p:spPr>
          <a:xfrm>
            <a:off x="15672" y="4418124"/>
            <a:ext cx="3592501" cy="1123384"/>
          </a:xfrm>
          <a:prstGeom prst="rect">
            <a:avLst/>
          </a:prstGeom>
        </p:spPr>
        <p:txBody>
          <a:bodyPr wrap="square">
            <a:spAutoFit/>
          </a:bodyPr>
          <a:lstStyle/>
          <a:p>
            <a:r>
              <a:rPr lang="en-US" altLang="en-US" sz="1200" b="1" dirty="0"/>
              <a:t>Community Clouds</a:t>
            </a:r>
          </a:p>
          <a:p>
            <a:r>
              <a:rPr lang="en-GB" altLang="en-US" sz="1100" dirty="0"/>
              <a:t> Provisioned for exclusive use by specific consumers with shared concerns (e.g. security requirements, policy, and compliance considerations). </a:t>
            </a:r>
          </a:p>
          <a:p>
            <a:r>
              <a:rPr lang="en-GB" altLang="en-US" sz="1100" dirty="0"/>
              <a:t> It may be owned, managed, and operated by one or more of the organizations in the community.</a:t>
            </a:r>
          </a:p>
        </p:txBody>
      </p:sp>
      <p:pic>
        <p:nvPicPr>
          <p:cNvPr id="15" name="Picture 2"/>
          <p:cNvPicPr>
            <a:picLocks noChangeAspect="1" noChangeArrowheads="1"/>
          </p:cNvPicPr>
          <p:nvPr/>
        </p:nvPicPr>
        <p:blipFill>
          <a:blip r:embed="rId4"/>
          <a:srcRect/>
          <a:stretch>
            <a:fillRect/>
          </a:stretch>
        </p:blipFill>
        <p:spPr bwMode="auto">
          <a:xfrm>
            <a:off x="1595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16" name="Rectangle 1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804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381376" y="71438"/>
            <a:ext cx="6829425" cy="654050"/>
          </a:xfrm>
        </p:spPr>
        <p:txBody>
          <a:bodyPr rtlCol="0">
            <a:normAutofit fontScale="90000"/>
          </a:bodyPr>
          <a:lstStyle/>
          <a:p>
            <a:pPr>
              <a:defRPr/>
            </a:pPr>
            <a:r>
              <a:rPr lang="en-GB" b="1" dirty="0"/>
              <a:t>Table of Content</a:t>
            </a:r>
          </a:p>
        </p:txBody>
      </p:sp>
      <p:sp>
        <p:nvSpPr>
          <p:cNvPr id="3075" name="Content Placeholder 2"/>
          <p:cNvSpPr>
            <a:spLocks noGrp="1"/>
          </p:cNvSpPr>
          <p:nvPr>
            <p:ph idx="1"/>
          </p:nvPr>
        </p:nvSpPr>
        <p:spPr>
          <a:xfrm>
            <a:off x="1981200" y="1214439"/>
            <a:ext cx="5543550" cy="4357687"/>
          </a:xfrm>
        </p:spPr>
        <p:txBody>
          <a:bodyPr rtlCol="0">
            <a:normAutofit fontScale="92500" lnSpcReduction="10000"/>
          </a:bodyPr>
          <a:lstStyle/>
          <a:p>
            <a:pPr algn="just">
              <a:defRPr/>
            </a:pPr>
            <a:r>
              <a:rPr lang="en-GB" sz="2600" dirty="0"/>
              <a:t>Introduction to Cloud Computing </a:t>
            </a:r>
          </a:p>
          <a:p>
            <a:pPr algn="just">
              <a:defRPr/>
            </a:pPr>
            <a:r>
              <a:rPr lang="en-GB" sz="2600" dirty="0"/>
              <a:t>Essential Characteristics</a:t>
            </a:r>
          </a:p>
          <a:p>
            <a:pPr algn="just">
              <a:defRPr/>
            </a:pPr>
            <a:r>
              <a:rPr lang="en-GB" sz="2600" dirty="0"/>
              <a:t>Cloud Networks</a:t>
            </a:r>
          </a:p>
          <a:p>
            <a:pPr algn="just">
              <a:defRPr/>
            </a:pPr>
            <a:r>
              <a:rPr lang="en-GB" sz="2600" dirty="0"/>
              <a:t>Cloud Deployment Models</a:t>
            </a:r>
          </a:p>
          <a:p>
            <a:pPr algn="just">
              <a:defRPr/>
            </a:pPr>
            <a:r>
              <a:rPr lang="en-GB" sz="2600" dirty="0"/>
              <a:t>Cloud Delivery Mechanisms</a:t>
            </a:r>
          </a:p>
          <a:p>
            <a:pPr algn="just">
              <a:defRPr/>
            </a:pPr>
            <a:r>
              <a:rPr lang="en-GB" sz="2600" dirty="0"/>
              <a:t>Business Drivers for Cloud Adoption</a:t>
            </a:r>
          </a:p>
          <a:p>
            <a:pPr algn="just">
              <a:defRPr/>
            </a:pPr>
            <a:r>
              <a:rPr lang="en-GB" sz="2600" dirty="0"/>
              <a:t>Cloud Computing Risks</a:t>
            </a:r>
          </a:p>
          <a:p>
            <a:pPr algn="just">
              <a:defRPr/>
            </a:pPr>
            <a:r>
              <a:rPr lang="en-GB" sz="2600" dirty="0"/>
              <a:t>Migration from Traditional IT to Clouds</a:t>
            </a:r>
          </a:p>
          <a:p>
            <a:pPr algn="just">
              <a:defRPr/>
            </a:pPr>
            <a:r>
              <a:rPr lang="en-GB" sz="2600" dirty="0"/>
              <a:t>Conclusion</a:t>
            </a:r>
          </a:p>
          <a:p>
            <a:pPr algn="just">
              <a:defRPr/>
            </a:pPr>
            <a:r>
              <a:rPr lang="en-GB" sz="2600" dirty="0"/>
              <a:t>Q&amp;A </a:t>
            </a:r>
          </a:p>
          <a:p>
            <a:pPr algn="just">
              <a:defRPr/>
            </a:pPr>
            <a:endParaRPr lang="en-GB"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pic>
        <p:nvPicPr>
          <p:cNvPr id="30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64" y="981075"/>
            <a:ext cx="3348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6475" y="3700464"/>
            <a:ext cx="32766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descr="cloud3"/>
          <p:cNvPicPr>
            <a:picLocks noChangeAspect="1" noChangeArrowheads="1"/>
          </p:cNvPicPr>
          <p:nvPr/>
        </p:nvPicPr>
        <p:blipFill>
          <a:blip r:embed="rId5">
            <a:extLst>
              <a:ext uri="{28A0092B-C50C-407E-A947-70E740481C1C}">
                <a14:useLocalDpi xmlns:a14="http://schemas.microsoft.com/office/drawing/2010/main" val="0"/>
              </a:ext>
            </a:extLst>
          </a:blip>
          <a:srcRect r="19742" b="8546"/>
          <a:stretch>
            <a:fillRect/>
          </a:stretch>
        </p:blipFill>
        <p:spPr bwMode="auto">
          <a:xfrm>
            <a:off x="6959600" y="-26988"/>
            <a:ext cx="360045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27401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422" y="-15875"/>
            <a:ext cx="8845377" cy="1325563"/>
          </a:xfrm>
        </p:spPr>
        <p:txBody>
          <a:bodyPr/>
          <a:lstStyle/>
          <a:p>
            <a:r>
              <a:rPr lang="en-GB" b="1" dirty="0"/>
              <a:t>Business Benefits of Cloud Computing</a:t>
            </a:r>
          </a:p>
        </p:txBody>
      </p:sp>
      <p:sp>
        <p:nvSpPr>
          <p:cNvPr id="3" name="Content Placeholder 2"/>
          <p:cNvSpPr>
            <a:spLocks noGrp="1"/>
          </p:cNvSpPr>
          <p:nvPr>
            <p:ph idx="1"/>
          </p:nvPr>
        </p:nvSpPr>
        <p:spPr>
          <a:xfrm>
            <a:off x="838200" y="1063625"/>
            <a:ext cx="10515600" cy="4351338"/>
          </a:xfrm>
        </p:spPr>
        <p:txBody>
          <a:bodyPr/>
          <a:lstStyle/>
          <a:p>
            <a:r>
              <a:rPr lang="en-GB" dirty="0"/>
              <a:t>Potential benefits of cloud computing from a business perspective.</a:t>
            </a:r>
          </a:p>
          <a:p>
            <a:pPr lvl="1"/>
            <a:r>
              <a:rPr lang="en-GB" dirty="0"/>
              <a:t>Note, benefits will vary depending on several factors including use case, workload, cloud provider, capabilities, and so on.</a:t>
            </a:r>
          </a:p>
        </p:txBody>
      </p:sp>
      <p:pic>
        <p:nvPicPr>
          <p:cNvPr id="5" name="Picture 4"/>
          <p:cNvPicPr>
            <a:picLocks noChangeAspect="1"/>
          </p:cNvPicPr>
          <p:nvPr/>
        </p:nvPicPr>
        <p:blipFill>
          <a:blip r:embed="rId2"/>
          <a:stretch>
            <a:fillRect/>
          </a:stretch>
        </p:blipFill>
        <p:spPr>
          <a:xfrm>
            <a:off x="988542" y="2209113"/>
            <a:ext cx="10668000" cy="4285350"/>
          </a:xfrm>
          <a:prstGeom prst="rect">
            <a:avLst/>
          </a:prstGeom>
        </p:spPr>
      </p:pic>
      <p:pic>
        <p:nvPicPr>
          <p:cNvPr id="6" name="Picture 2"/>
          <p:cNvPicPr>
            <a:picLocks noChangeAspect="1" noChangeArrowheads="1"/>
          </p:cNvPicPr>
          <p:nvPr/>
        </p:nvPicPr>
        <p:blipFill>
          <a:blip r:embed="rId3"/>
          <a:srcRect/>
          <a:stretch>
            <a:fillRect/>
          </a:stretch>
        </p:blipFill>
        <p:spPr bwMode="auto">
          <a:xfrm>
            <a:off x="1214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143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025051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3"/>
          <p:cNvSpPr>
            <a:spLocks noGrp="1"/>
          </p:cNvSpPr>
          <p:nvPr>
            <p:ph type="sldNum" sz="quarter" idx="10"/>
          </p:nvPr>
        </p:nvSpPr>
        <p:spPr/>
        <p:txBody>
          <a:bodyPr/>
          <a:lstStyle/>
          <a:p>
            <a:fld id="{8B98748B-BC38-47B5-9C35-B3D522242A89}" type="slidenum">
              <a:rPr lang="en-US" altLang="en-US"/>
              <a:pPr/>
              <a:t>21</a:t>
            </a:fld>
            <a:endParaRPr lang="en-US" altLang="en-US"/>
          </a:p>
        </p:txBody>
      </p:sp>
      <p:sp>
        <p:nvSpPr>
          <p:cNvPr id="191491" name="Text Box 3"/>
          <p:cNvSpPr txBox="1">
            <a:spLocks noChangeArrowheads="1"/>
          </p:cNvSpPr>
          <p:nvPr/>
        </p:nvSpPr>
        <p:spPr bwMode="auto">
          <a:xfrm>
            <a:off x="2264063" y="2078187"/>
            <a:ext cx="1556763" cy="46166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lIns="91435" tIns="45718" rIns="91435" bIns="45718">
            <a:spAutoFit/>
          </a:bodyPr>
          <a:lstStyle/>
          <a:p>
            <a:pPr>
              <a:lnSpc>
                <a:spcPct val="100000"/>
              </a:lnSpc>
            </a:pPr>
            <a:r>
              <a:rPr lang="en-US" altLang="en-US" sz="2400" b="1" dirty="0">
                <a:solidFill>
                  <a:srgbClr val="FCBD0A"/>
                </a:solidFill>
                <a:ea typeface="MS PGothic" panose="020B0600070205080204" pitchFamily="34" charset="-128"/>
                <a:cs typeface="Arial" panose="020B0604020202020204" pitchFamily="34" charset="0"/>
              </a:rPr>
              <a:t>Traditional</a:t>
            </a:r>
          </a:p>
        </p:txBody>
      </p:sp>
      <p:graphicFrame>
        <p:nvGraphicFramePr>
          <p:cNvPr id="191492" name="Group 4"/>
          <p:cNvGraphicFramePr>
            <a:graphicFrameLocks noGrp="1"/>
          </p:cNvGraphicFramePr>
          <p:nvPr>
            <p:ph idx="1"/>
            <p:extLst>
              <p:ext uri="{D42A27DB-BD31-4B8C-83A1-F6EECF244321}">
                <p14:modId xmlns:p14="http://schemas.microsoft.com/office/powerpoint/2010/main" val="289041395"/>
              </p:ext>
            </p:extLst>
          </p:nvPr>
        </p:nvGraphicFramePr>
        <p:xfrm>
          <a:off x="1798639" y="2664552"/>
          <a:ext cx="4027487" cy="3249156"/>
        </p:xfrm>
        <a:graphic>
          <a:graphicData uri="http://schemas.openxmlformats.org/drawingml/2006/table">
            <a:tbl>
              <a:tblPr/>
              <a:tblGrid>
                <a:gridCol w="2919412">
                  <a:extLst>
                    <a:ext uri="{9D8B030D-6E8A-4147-A177-3AD203B41FA5}">
                      <a16:colId xmlns:a16="http://schemas.microsoft.com/office/drawing/2014/main" val="2477487205"/>
                    </a:ext>
                  </a:extLst>
                </a:gridCol>
                <a:gridCol w="1108075">
                  <a:extLst>
                    <a:ext uri="{9D8B030D-6E8A-4147-A177-3AD203B41FA5}">
                      <a16:colId xmlns:a16="http://schemas.microsoft.com/office/drawing/2014/main" val="135136572"/>
                    </a:ext>
                  </a:extLst>
                </a:gridCol>
              </a:tblGrid>
              <a:tr h="0">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342900" marR="0" lvl="1"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High deployment costs to deliver software</a:t>
                      </a:r>
                    </a:p>
                  </a:txBody>
                  <a:tcPr marL="91435" marR="91435" marT="45718" marB="45718" horzOverflow="overflow">
                    <a:lnL cap="flat">
                      <a:noFill/>
                    </a:lnL>
                    <a:lnR>
                      <a:noFill/>
                    </a:lnR>
                    <a:lnT cap="flat">
                      <a:noFill/>
                    </a:lnT>
                    <a:lnB>
                      <a:noFill/>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de-DE" altLang="en-US" sz="1600" b="0" i="0" u="none" strike="noStrike" cap="none" normalizeH="0" baseline="0">
                        <a:ln>
                          <a:noFill/>
                        </a:ln>
                        <a:solidFill>
                          <a:schemeClr val="tx1"/>
                        </a:solidFill>
                        <a:effectLst/>
                        <a:latin typeface="Arial" panose="020B0604020202020204" pitchFamily="34" charset="0"/>
                      </a:endParaRPr>
                    </a:p>
                  </a:txBody>
                  <a:tcPr marL="91435" marR="91435" marT="45718" marB="45718"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189915408"/>
                  </a:ext>
                </a:extLst>
              </a:tr>
              <a:tr h="44926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342900" marR="0" lvl="1"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1"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1"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p>
                      <a:pPr marL="342900" marR="0" lvl="1"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Control and governance chaos in software processes</a:t>
                      </a:r>
                    </a:p>
                  </a:txBody>
                  <a:tcPr marL="91435" marR="91435" marT="45718" marB="45718" horzOverflow="overflow">
                    <a:lnL cap="flat">
                      <a:noFill/>
                    </a:lnL>
                    <a:lnR>
                      <a:noFill/>
                    </a:lnR>
                    <a:lnT>
                      <a:noFill/>
                    </a:lnT>
                    <a:lnB>
                      <a:noFill/>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altLang="en-US" sz="1600" b="0" i="0" u="none" strike="noStrike" cap="none" normalizeH="0" baseline="0">
                        <a:ln>
                          <a:noFill/>
                        </a:ln>
                        <a:solidFill>
                          <a:schemeClr val="tx1"/>
                        </a:solidFill>
                        <a:effectLst/>
                        <a:latin typeface="Arial" panose="020B0604020202020204" pitchFamily="34" charset="0"/>
                      </a:endParaRPr>
                    </a:p>
                  </a:txBody>
                  <a:tcPr marL="91435" marR="91435" marT="45718" marB="4571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767135375"/>
                  </a:ext>
                </a:extLst>
              </a:tr>
              <a:tr h="449263">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342900" marR="0" lvl="1" indent="0" algn="l" defTabSz="914400" rtl="0" eaLnBrk="1" fontAlgn="base" latinLnBrk="0" hangingPunct="1">
                        <a:lnSpc>
                          <a:spcPct val="100000"/>
                        </a:lnSpc>
                        <a:spcBef>
                          <a:spcPct val="15000"/>
                        </a:spcBef>
                        <a:spcAft>
                          <a:spcPct val="2000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342900" marR="0" lvl="1"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Onramp and on-boarding of teams reduces time to software delivery</a:t>
                      </a:r>
                    </a:p>
                  </a:txBody>
                  <a:tcPr marL="91435" marR="91435" marT="45718" marB="45718" horzOverflow="overflow">
                    <a:lnL cap="flat">
                      <a:noFill/>
                    </a:lnL>
                    <a:lnR>
                      <a:noFill/>
                    </a:lnR>
                    <a:lnT>
                      <a:noFill/>
                    </a:lnT>
                    <a:lnB cap="flat">
                      <a:noFill/>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42900">
                        <a:buClr>
                          <a:schemeClr val="tx1"/>
                        </a:buClr>
                        <a:buFont typeface="Arial" panose="020B0604020202020204" pitchFamily="34" charset="0"/>
                        <a:defRPr sz="1400">
                          <a:solidFill>
                            <a:schemeClr val="tx1"/>
                          </a:solidFill>
                          <a:latin typeface="Arial" panose="020B0604020202020204" pitchFamily="34" charset="0"/>
                        </a:defRPr>
                      </a:lvl2pPr>
                      <a:lvl3pPr marL="798513">
                        <a:buClr>
                          <a:schemeClr val="tx1"/>
                        </a:buClr>
                        <a:defRPr sz="1400">
                          <a:solidFill>
                            <a:schemeClr val="tx1"/>
                          </a:solidFill>
                          <a:latin typeface="Arial" panose="020B0604020202020204" pitchFamily="34" charset="0"/>
                        </a:defRPr>
                      </a:lvl3pPr>
                      <a:lvl4pPr marL="1254125">
                        <a:spcBef>
                          <a:spcPct val="20000"/>
                        </a:spcBef>
                        <a:buClr>
                          <a:schemeClr val="tx1"/>
                        </a:buClr>
                        <a:defRPr sz="1400">
                          <a:solidFill>
                            <a:schemeClr val="tx1"/>
                          </a:solidFill>
                          <a:latin typeface="Arial" panose="020B0604020202020204" pitchFamily="34" charset="0"/>
                        </a:defRPr>
                      </a:lvl4pPr>
                      <a:lvl5pPr marL="1711325">
                        <a:spcBef>
                          <a:spcPct val="20000"/>
                        </a:spcBef>
                        <a:buClr>
                          <a:schemeClr val="tx1"/>
                        </a:buClr>
                        <a:buFont typeface="Arial" panose="020B0604020202020204" pitchFamily="34" charset="0"/>
                        <a:defRPr sz="1400">
                          <a:solidFill>
                            <a:schemeClr val="tx1"/>
                          </a:solidFill>
                          <a:latin typeface="Arial" panose="020B0604020202020204" pitchFamily="34" charset="0"/>
                        </a:defRPr>
                      </a:lvl5pPr>
                      <a:lvl6pPr marL="21685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6pPr>
                      <a:lvl7pPr marL="26257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7pPr>
                      <a:lvl8pPr marL="30829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8pPr>
                      <a:lvl9pPr marL="3540125" fontAlgn="base">
                        <a:spcBef>
                          <a:spcPct val="20000"/>
                        </a:spcBef>
                        <a:spcAft>
                          <a:spcPct val="0"/>
                        </a:spcAft>
                        <a:buClr>
                          <a:schemeClr val="tx1"/>
                        </a:buClr>
                        <a:buFont typeface="Arial" panose="020B0604020202020204" pitchFamily="34" charset="0"/>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altLang="en-US" sz="1600" b="0" i="0" u="none" strike="noStrike" cap="none" normalizeH="0" baseline="0" dirty="0">
                        <a:ln>
                          <a:noFill/>
                        </a:ln>
                        <a:solidFill>
                          <a:schemeClr val="tx1"/>
                        </a:solidFill>
                        <a:effectLst/>
                        <a:latin typeface="Arial" panose="020B0604020202020204" pitchFamily="34" charset="0"/>
                      </a:endParaRPr>
                    </a:p>
                  </a:txBody>
                  <a:tcPr marL="91435" marR="91435" marT="45718" marB="45718"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3442621377"/>
                  </a:ext>
                </a:extLst>
              </a:tr>
            </a:tbl>
          </a:graphicData>
        </a:graphic>
      </p:graphicFrame>
      <p:sp>
        <p:nvSpPr>
          <p:cNvPr id="191509" name="AutoShape 21"/>
          <p:cNvSpPr>
            <a:spLocks noChangeArrowheads="1"/>
          </p:cNvSpPr>
          <p:nvPr/>
        </p:nvSpPr>
        <p:spPr bwMode="auto">
          <a:xfrm>
            <a:off x="4724400" y="4132266"/>
            <a:ext cx="1524000" cy="363537"/>
          </a:xfrm>
          <a:prstGeom prst="rightArrow">
            <a:avLst>
              <a:gd name="adj1" fmla="val 50000"/>
              <a:gd name="adj2" fmla="val 104804"/>
            </a:avLst>
          </a:prstGeom>
          <a:gradFill rotWithShape="1">
            <a:gsLst>
              <a:gs pos="0">
                <a:schemeClr val="bg1"/>
              </a:gs>
              <a:gs pos="100000">
                <a:srgbClr val="FCBD0A"/>
              </a:gs>
            </a:gsLst>
            <a:lin ang="0" scaled="1"/>
          </a:gradFill>
          <a:ln>
            <a:noFill/>
          </a:ln>
          <a:effectLst>
            <a:prstShdw prst="shdw17" dist="17961" dir="2700000">
              <a:srgbClr val="FCBD0A">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91435" tIns="45718" rIns="91435" bIns="45718" anchor="ctr"/>
          <a:lstStyle/>
          <a:p>
            <a:endParaRPr lang="en-GB"/>
          </a:p>
        </p:txBody>
      </p:sp>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54" y="1420094"/>
            <a:ext cx="2560637" cy="1974850"/>
          </a:xfrm>
          <a:prstGeom prst="rect">
            <a:avLst/>
          </a:prstGeom>
          <a:noFill/>
          <a:extLst>
            <a:ext uri="{909E8E84-426E-40DD-AFC4-6F175D3DCCD1}">
              <a14:hiddenFill xmlns:a14="http://schemas.microsoft.com/office/drawing/2010/main">
                <a:solidFill>
                  <a:srgbClr val="FFFFFF"/>
                </a:solidFill>
              </a14:hiddenFill>
            </a:ext>
          </a:extLst>
        </p:spPr>
      </p:pic>
      <p:sp>
        <p:nvSpPr>
          <p:cNvPr id="191511" name="Rectangle 18"/>
          <p:cNvSpPr>
            <a:spLocks noChangeArrowheads="1"/>
          </p:cNvSpPr>
          <p:nvPr/>
        </p:nvSpPr>
        <p:spPr bwMode="auto">
          <a:xfrm>
            <a:off x="6934201" y="6344808"/>
            <a:ext cx="2449513" cy="69850"/>
          </a:xfrm>
          <a:prstGeom prst="rect">
            <a:avLst/>
          </a:prstGeom>
          <a:solidFill>
            <a:srgbClr val="FF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de-DE" altLang="en-US">
              <a:solidFill>
                <a:schemeClr val="hlink"/>
              </a:solidFill>
              <a:ea typeface="MS PGothic" panose="020B0600070205080204" pitchFamily="34" charset="-128"/>
              <a:cs typeface="Arial" panose="020B0604020202020204" pitchFamily="34" charset="0"/>
            </a:endParaRPr>
          </a:p>
        </p:txBody>
      </p:sp>
      <p:sp>
        <p:nvSpPr>
          <p:cNvPr id="191512" name="Text Box 24"/>
          <p:cNvSpPr txBox="1">
            <a:spLocks noChangeArrowheads="1"/>
          </p:cNvSpPr>
          <p:nvPr/>
        </p:nvSpPr>
        <p:spPr bwMode="auto">
          <a:xfrm>
            <a:off x="6537326" y="2486891"/>
            <a:ext cx="382587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1125" indent="-111125">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00000"/>
              </a:lnSpc>
              <a:buFontTx/>
              <a:buChar char="•"/>
            </a:pPr>
            <a:r>
              <a:rPr lang="en-US" altLang="en-US" sz="1600" dirty="0">
                <a:ea typeface="MS PGothic" panose="020B0600070205080204" pitchFamily="34" charset="-128"/>
                <a:cs typeface="Arial" panose="020B0604020202020204" pitchFamily="34" charset="0"/>
              </a:rPr>
              <a:t>Reduced installation and administration costs</a:t>
            </a:r>
          </a:p>
          <a:p>
            <a:pPr>
              <a:lnSpc>
                <a:spcPct val="100000"/>
              </a:lnSpc>
              <a:buFontTx/>
              <a:buChar char="•"/>
            </a:pPr>
            <a:r>
              <a:rPr lang="en-US" altLang="en-US" sz="1600" dirty="0">
                <a:ea typeface="MS PGothic" panose="020B0600070205080204" pitchFamily="34" charset="-128"/>
                <a:cs typeface="Arial" panose="020B0604020202020204" pitchFamily="34" charset="0"/>
              </a:rPr>
              <a:t>Lower TCO by improved utilization of software assets</a:t>
            </a:r>
          </a:p>
          <a:p>
            <a:pPr>
              <a:lnSpc>
                <a:spcPct val="100000"/>
              </a:lnSpc>
            </a:pPr>
            <a:endParaRPr lang="en-US" altLang="en-US" sz="1600" dirty="0">
              <a:ea typeface="MS PGothic" panose="020B0600070205080204" pitchFamily="34" charset="-128"/>
              <a:cs typeface="Arial" panose="020B0604020202020204" pitchFamily="34" charset="0"/>
            </a:endParaRPr>
          </a:p>
          <a:p>
            <a:pPr>
              <a:lnSpc>
                <a:spcPct val="100000"/>
              </a:lnSpc>
              <a:buFontTx/>
              <a:buChar char="•"/>
            </a:pPr>
            <a:r>
              <a:rPr lang="en-US" altLang="en-US" sz="1600" dirty="0">
                <a:ea typeface="MS PGothic" panose="020B0600070205080204" pitchFamily="34" charset="-128"/>
                <a:cs typeface="Arial" panose="020B0604020202020204" pitchFamily="34" charset="0"/>
              </a:rPr>
              <a:t>Better governance through standardized delivery of services</a:t>
            </a:r>
          </a:p>
          <a:p>
            <a:pPr>
              <a:lnSpc>
                <a:spcPct val="100000"/>
              </a:lnSpc>
              <a:buFontTx/>
              <a:buChar char="•"/>
            </a:pPr>
            <a:r>
              <a:rPr lang="en-US" altLang="en-US" sz="1600" dirty="0">
                <a:ea typeface="MS PGothic" panose="020B0600070205080204" pitchFamily="34" charset="-128"/>
                <a:cs typeface="Arial" panose="020B0604020202020204" pitchFamily="34" charset="0"/>
              </a:rPr>
              <a:t>Preconfigured software embodying best practices</a:t>
            </a:r>
          </a:p>
          <a:p>
            <a:pPr>
              <a:lnSpc>
                <a:spcPct val="100000"/>
              </a:lnSpc>
              <a:buFontTx/>
              <a:buChar char="•"/>
            </a:pPr>
            <a:endParaRPr lang="en-US" altLang="en-US" sz="1600" dirty="0">
              <a:ea typeface="MS PGothic" panose="020B0600070205080204" pitchFamily="34" charset="-128"/>
              <a:cs typeface="Arial" panose="020B0604020202020204" pitchFamily="34" charset="0"/>
            </a:endParaRPr>
          </a:p>
          <a:p>
            <a:pPr>
              <a:lnSpc>
                <a:spcPct val="100000"/>
              </a:lnSpc>
              <a:buFontTx/>
              <a:buChar char="•"/>
            </a:pPr>
            <a:r>
              <a:rPr lang="en-US" altLang="en-US" sz="1600" dirty="0">
                <a:ea typeface="MS PGothic" panose="020B0600070205080204" pitchFamily="34" charset="-128"/>
                <a:cs typeface="Arial" panose="020B0604020202020204" pitchFamily="34" charset="0"/>
              </a:rPr>
              <a:t>Tools can be provisioned in minutes. No download, installation or setup.</a:t>
            </a:r>
          </a:p>
          <a:p>
            <a:pPr>
              <a:lnSpc>
                <a:spcPct val="100000"/>
              </a:lnSpc>
              <a:buFontTx/>
              <a:buChar char="•"/>
            </a:pPr>
            <a:r>
              <a:rPr lang="en-US" altLang="en-US" sz="1600" dirty="0">
                <a:ea typeface="MS PGothic" panose="020B0600070205080204" pitchFamily="34" charset="-128"/>
                <a:cs typeface="Arial" panose="020B0604020202020204" pitchFamily="34" charset="0"/>
              </a:rPr>
              <a:t>Self-administered portal to access to software resources for a globally distributed team</a:t>
            </a:r>
          </a:p>
          <a:p>
            <a:pPr>
              <a:lnSpc>
                <a:spcPct val="100000"/>
              </a:lnSpc>
            </a:pPr>
            <a:endParaRPr lang="en-US" altLang="en-US" sz="1400" dirty="0">
              <a:ea typeface="MS PGothic" panose="020B0600070205080204" pitchFamily="34" charset="-128"/>
              <a:cs typeface="Arial" panose="020B0604020202020204" pitchFamily="34" charset="0"/>
            </a:endParaRPr>
          </a:p>
        </p:txBody>
      </p:sp>
      <p:sp>
        <p:nvSpPr>
          <p:cNvPr id="191513" name="AutoShape 25"/>
          <p:cNvSpPr>
            <a:spLocks noChangeArrowheads="1"/>
          </p:cNvSpPr>
          <p:nvPr/>
        </p:nvSpPr>
        <p:spPr bwMode="auto">
          <a:xfrm>
            <a:off x="4724400" y="5413808"/>
            <a:ext cx="1524000" cy="363537"/>
          </a:xfrm>
          <a:prstGeom prst="rightArrow">
            <a:avLst>
              <a:gd name="adj1" fmla="val 50000"/>
              <a:gd name="adj2" fmla="val 104804"/>
            </a:avLst>
          </a:prstGeom>
          <a:gradFill rotWithShape="1">
            <a:gsLst>
              <a:gs pos="0">
                <a:schemeClr val="bg1"/>
              </a:gs>
              <a:gs pos="100000">
                <a:srgbClr val="FCBD0A"/>
              </a:gs>
            </a:gsLst>
            <a:lin ang="0" scaled="1"/>
          </a:gradFill>
          <a:ln>
            <a:noFill/>
          </a:ln>
          <a:effectLst>
            <a:prstShdw prst="shdw17" dist="17961" dir="2700000">
              <a:srgbClr val="FCBD0A">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91435" tIns="45718" rIns="91435" bIns="45718" anchor="ctr"/>
          <a:lstStyle/>
          <a:p>
            <a:endParaRPr lang="en-GB"/>
          </a:p>
        </p:txBody>
      </p:sp>
      <p:sp>
        <p:nvSpPr>
          <p:cNvPr id="191514" name="AutoShape 26"/>
          <p:cNvSpPr>
            <a:spLocks noChangeArrowheads="1"/>
          </p:cNvSpPr>
          <p:nvPr/>
        </p:nvSpPr>
        <p:spPr bwMode="auto">
          <a:xfrm>
            <a:off x="4724400" y="2753742"/>
            <a:ext cx="1524000" cy="363537"/>
          </a:xfrm>
          <a:prstGeom prst="rightArrow">
            <a:avLst>
              <a:gd name="adj1" fmla="val 50000"/>
              <a:gd name="adj2" fmla="val 104804"/>
            </a:avLst>
          </a:prstGeom>
          <a:gradFill rotWithShape="1">
            <a:gsLst>
              <a:gs pos="0">
                <a:schemeClr val="bg1"/>
              </a:gs>
              <a:gs pos="100000">
                <a:srgbClr val="FCBD0A"/>
              </a:gs>
            </a:gsLst>
            <a:lin ang="0" scaled="1"/>
          </a:gradFill>
          <a:ln>
            <a:noFill/>
          </a:ln>
          <a:effectLst>
            <a:prstShdw prst="shdw17" dist="17961" dir="2700000">
              <a:srgbClr val="FCBD0A">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lIns="91435" tIns="45718" rIns="91435" bIns="45718" anchor="ctr"/>
          <a:lstStyle/>
          <a:p>
            <a:endParaRPr lang="en-GB"/>
          </a:p>
        </p:txBody>
      </p:sp>
      <p:sp>
        <p:nvSpPr>
          <p:cNvPr id="14" name="Title 1"/>
          <p:cNvSpPr>
            <a:spLocks noGrp="1"/>
          </p:cNvSpPr>
          <p:nvPr>
            <p:ph type="title"/>
          </p:nvPr>
        </p:nvSpPr>
        <p:spPr>
          <a:xfrm>
            <a:off x="3016422" y="-15875"/>
            <a:ext cx="9175578" cy="1325563"/>
          </a:xfrm>
        </p:spPr>
        <p:txBody>
          <a:bodyPr/>
          <a:lstStyle/>
          <a:p>
            <a:r>
              <a:rPr lang="en-GB" b="1" dirty="0"/>
              <a:t>The Importance of Cloud Computing for Development and Test</a:t>
            </a:r>
          </a:p>
        </p:txBody>
      </p:sp>
      <p:pic>
        <p:nvPicPr>
          <p:cNvPr id="15" name="Picture 2"/>
          <p:cNvPicPr>
            <a:picLocks noChangeAspect="1" noChangeArrowheads="1"/>
          </p:cNvPicPr>
          <p:nvPr/>
        </p:nvPicPr>
        <p:blipFill>
          <a:blip r:embed="rId4"/>
          <a:srcRect/>
          <a:stretch>
            <a:fillRect/>
          </a:stretch>
        </p:blipFill>
        <p:spPr bwMode="auto">
          <a:xfrm>
            <a:off x="1214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16" name="Rectangle 15"/>
          <p:cNvSpPr/>
          <p:nvPr/>
        </p:nvSpPr>
        <p:spPr>
          <a:xfrm>
            <a:off x="1143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0261284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p>
            <a:fld id="{14450842-94FF-4964-BC1C-EAB3D3E80BE1}" type="slidenum">
              <a:rPr lang="en-US" altLang="en-US"/>
              <a:pPr/>
              <a:t>22</a:t>
            </a:fld>
            <a:endParaRPr lang="en-US" altLang="en-US"/>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925" y="1543051"/>
            <a:ext cx="1841500" cy="1425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7636" name="Group 4"/>
          <p:cNvGraphicFramePr>
            <a:graphicFrameLocks noGrp="1"/>
          </p:cNvGraphicFramePr>
          <p:nvPr>
            <p:extLst>
              <p:ext uri="{D42A27DB-BD31-4B8C-83A1-F6EECF244321}">
                <p14:modId xmlns:p14="http://schemas.microsoft.com/office/powerpoint/2010/main" val="3504937693"/>
              </p:ext>
            </p:extLst>
          </p:nvPr>
        </p:nvGraphicFramePr>
        <p:xfrm>
          <a:off x="3040063" y="2392363"/>
          <a:ext cx="7116762" cy="3657600"/>
        </p:xfrm>
        <a:graphic>
          <a:graphicData uri="http://schemas.openxmlformats.org/drawingml/2006/table">
            <a:tbl>
              <a:tblPr/>
              <a:tblGrid>
                <a:gridCol w="3284537">
                  <a:extLst>
                    <a:ext uri="{9D8B030D-6E8A-4147-A177-3AD203B41FA5}">
                      <a16:colId xmlns:a16="http://schemas.microsoft.com/office/drawing/2014/main" val="3312293917"/>
                    </a:ext>
                  </a:extLst>
                </a:gridCol>
                <a:gridCol w="1916113">
                  <a:extLst>
                    <a:ext uri="{9D8B030D-6E8A-4147-A177-3AD203B41FA5}">
                      <a16:colId xmlns:a16="http://schemas.microsoft.com/office/drawing/2014/main" val="567410534"/>
                    </a:ext>
                  </a:extLst>
                </a:gridCol>
                <a:gridCol w="1916112">
                  <a:extLst>
                    <a:ext uri="{9D8B030D-6E8A-4147-A177-3AD203B41FA5}">
                      <a16:colId xmlns:a16="http://schemas.microsoft.com/office/drawing/2014/main" val="3416368413"/>
                    </a:ext>
                  </a:extLst>
                </a:gridCol>
              </a:tblGrid>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Test provisioning</a:t>
                      </a:r>
                    </a:p>
                  </a:txBody>
                  <a:tcPr marT="91440" marB="91440" anchor="ctr" horzOverflow="overflow">
                    <a:lnL cap="flat">
                      <a:noFill/>
                    </a:lnL>
                    <a:lnR>
                      <a:noFill/>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Weeks</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Minutes</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957262572"/>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Change management</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Months</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Days/hours</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3817893240"/>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Release management</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rial" panose="020B0604020202020204" pitchFamily="34" charset="0"/>
                        </a:rPr>
                        <a:t>Weeks</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Minutes</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3234256361"/>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Service access</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Administered</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Self-service</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1270195793"/>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Standardization</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Complex</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Reuse/share</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2715535341"/>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Metering/billing</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Fixed cost</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Variable cost</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966032833"/>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Server/storage utilization</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10–20%</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70–90%</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3260395850"/>
                  </a:ext>
                </a:extLst>
              </a:tr>
              <a:tr h="441325">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Payback period</a:t>
                      </a:r>
                    </a:p>
                  </a:txBody>
                  <a:tcPr marT="91440" marB="91440"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a:ln>
                            <a:noFill/>
                          </a:ln>
                          <a:solidFill>
                            <a:schemeClr val="tx1"/>
                          </a:solidFill>
                          <a:effectLst/>
                          <a:latin typeface="Arial" panose="020B0604020202020204" pitchFamily="34" charset="0"/>
                        </a:rPr>
                        <a:t>Years</a:t>
                      </a:r>
                    </a:p>
                  </a:txBody>
                  <a:tcPr marT="91440" marB="91440" anchor="ctr" horzOverflow="overflow">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14902"/>
                      </a:srgbClr>
                    </a:solidFill>
                  </a:tcPr>
                </a:tc>
                <a:tc>
                  <a:txBody>
                    <a:bodyPr/>
                    <a:lstStyle>
                      <a:lvl1pPr>
                        <a:spcBef>
                          <a:spcPct val="50000"/>
                        </a:spcBef>
                        <a:buClr>
                          <a:schemeClr val="tx1"/>
                        </a:buClr>
                        <a:buFont typeface="Wingdings" panose="05000000000000000000" pitchFamily="2" charset="2"/>
                        <a:defRPr sz="1400">
                          <a:solidFill>
                            <a:schemeClr val="tx1"/>
                          </a:solidFill>
                          <a:latin typeface="Arial" panose="020B0604020202020204" pitchFamily="34" charset="0"/>
                        </a:defRPr>
                      </a:lvl1pPr>
                      <a:lvl2pPr marL="37931725" indent="-37474525">
                        <a:buClr>
                          <a:schemeClr val="tx1"/>
                        </a:buClr>
                        <a:buFont typeface="Arial" panose="020B0604020202020204" pitchFamily="34" charset="0"/>
                        <a:defRPr sz="1400">
                          <a:solidFill>
                            <a:schemeClr val="tx1"/>
                          </a:solidFill>
                          <a:latin typeface="Arial" panose="020B0604020202020204" pitchFamily="34" charset="0"/>
                        </a:defRPr>
                      </a:lvl2pPr>
                      <a:lvl3pPr>
                        <a:defRPr sz="14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marL="457200" fontAlgn="base">
                        <a:spcBef>
                          <a:spcPct val="20000"/>
                        </a:spcBef>
                        <a:spcAft>
                          <a:spcPct val="0"/>
                        </a:spcAft>
                        <a:defRPr sz="1400">
                          <a:solidFill>
                            <a:schemeClr val="tx1"/>
                          </a:solidFill>
                          <a:latin typeface="Arial" panose="020B0604020202020204" pitchFamily="34" charset="0"/>
                        </a:defRPr>
                      </a:lvl6pPr>
                      <a:lvl7pPr marL="914400" fontAlgn="base">
                        <a:spcBef>
                          <a:spcPct val="20000"/>
                        </a:spcBef>
                        <a:spcAft>
                          <a:spcPct val="0"/>
                        </a:spcAft>
                        <a:defRPr sz="1400">
                          <a:solidFill>
                            <a:schemeClr val="tx1"/>
                          </a:solidFill>
                          <a:latin typeface="Arial" panose="020B0604020202020204" pitchFamily="34" charset="0"/>
                        </a:defRPr>
                      </a:lvl7pPr>
                      <a:lvl8pPr marL="1371600" fontAlgn="base">
                        <a:spcBef>
                          <a:spcPct val="20000"/>
                        </a:spcBef>
                        <a:spcAft>
                          <a:spcPct val="0"/>
                        </a:spcAft>
                        <a:defRPr sz="1400">
                          <a:solidFill>
                            <a:schemeClr val="tx1"/>
                          </a:solidFill>
                          <a:latin typeface="Arial" panose="020B0604020202020204" pitchFamily="34" charset="0"/>
                        </a:defRPr>
                      </a:lvl8pPr>
                      <a:lvl9pPr marL="1828800"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rial" panose="020B0604020202020204" pitchFamily="34" charset="0"/>
                        </a:rPr>
                        <a:t>Months</a:t>
                      </a:r>
                    </a:p>
                  </a:txBody>
                  <a:tcPr marT="91440" marB="91440" anchor="ctr" horzOverflow="overflow">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4F1">
                        <a:alpha val="20000"/>
                      </a:srgbClr>
                    </a:solidFill>
                  </a:tcPr>
                </a:tc>
                <a:extLst>
                  <a:ext uri="{0D108BD9-81ED-4DB2-BD59-A6C34878D82A}">
                    <a16:rowId xmlns:a16="http://schemas.microsoft.com/office/drawing/2014/main" val="2716520200"/>
                  </a:ext>
                </a:extLst>
              </a:tr>
            </a:tbl>
          </a:graphicData>
        </a:graphic>
      </p:graphicFrame>
      <p:sp>
        <p:nvSpPr>
          <p:cNvPr id="197679" name="Rectangle 4"/>
          <p:cNvSpPr>
            <a:spLocks noChangeArrowheads="1"/>
          </p:cNvSpPr>
          <p:nvPr/>
        </p:nvSpPr>
        <p:spPr bwMode="auto">
          <a:xfrm>
            <a:off x="1214438" y="6276181"/>
            <a:ext cx="7786687"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038" bIns="46038" anchor="b"/>
          <a:lstStyle>
            <a:lvl1pPr marL="400050" indent="-400050">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eaLnBrk="0" hangingPunct="0">
              <a:lnSpc>
                <a:spcPct val="100000"/>
              </a:lnSpc>
            </a:pPr>
            <a:r>
              <a:rPr lang="en-US" altLang="en-US" sz="1200" dirty="0">
                <a:ea typeface="MS PGothic" panose="020B0600070205080204" pitchFamily="34" charset="-128"/>
                <a:cs typeface="Arial" panose="020B0604020202020204" pitchFamily="34" charset="0"/>
              </a:rPr>
              <a:t>SOURCE: Based on IBM and client experience.</a:t>
            </a:r>
          </a:p>
        </p:txBody>
      </p:sp>
      <p:sp>
        <p:nvSpPr>
          <p:cNvPr id="197680" name="Rectangle 37"/>
          <p:cNvSpPr>
            <a:spLocks noChangeArrowheads="1"/>
          </p:cNvSpPr>
          <p:nvPr/>
        </p:nvSpPr>
        <p:spPr bwMode="auto">
          <a:xfrm>
            <a:off x="1557338" y="2438401"/>
            <a:ext cx="14017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20000"/>
              </a:spcBef>
              <a:buClr>
                <a:schemeClr val="bg1"/>
              </a:buClr>
              <a:buFont typeface="Wingdings" panose="05000000000000000000" pitchFamily="2" charset="2"/>
              <a:buNone/>
            </a:pPr>
            <a:r>
              <a:rPr lang="en-US" altLang="en-US" sz="2000">
                <a:ea typeface="MS PGothic" panose="020B0600070205080204" pitchFamily="34" charset="-128"/>
              </a:rPr>
              <a:t>Increasing speed and flexibility</a:t>
            </a:r>
          </a:p>
        </p:txBody>
      </p:sp>
      <p:sp>
        <p:nvSpPr>
          <p:cNvPr id="197681" name="Rectangle 38"/>
          <p:cNvSpPr>
            <a:spLocks noChangeArrowheads="1"/>
          </p:cNvSpPr>
          <p:nvPr/>
        </p:nvSpPr>
        <p:spPr bwMode="auto">
          <a:xfrm>
            <a:off x="1524000" y="5189539"/>
            <a:ext cx="14351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20000"/>
              </a:spcBef>
              <a:buClr>
                <a:schemeClr val="bg1"/>
              </a:buClr>
              <a:buFont typeface="Wingdings" panose="05000000000000000000" pitchFamily="2" charset="2"/>
              <a:buNone/>
            </a:pPr>
            <a:r>
              <a:rPr lang="en-US" altLang="en-US" sz="2000">
                <a:ea typeface="MS PGothic" panose="020B0600070205080204" pitchFamily="34" charset="-128"/>
              </a:rPr>
              <a:t>Reducing costs</a:t>
            </a:r>
          </a:p>
        </p:txBody>
      </p:sp>
      <p:sp>
        <p:nvSpPr>
          <p:cNvPr id="197682" name="Rectangle 7"/>
          <p:cNvSpPr>
            <a:spLocks noChangeArrowheads="1"/>
          </p:cNvSpPr>
          <p:nvPr/>
        </p:nvSpPr>
        <p:spPr bwMode="auto">
          <a:xfrm>
            <a:off x="2946400" y="1939925"/>
            <a:ext cx="6731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solidFill>
                  <a:srgbClr val="22B4ED"/>
                </a:solidFill>
                <a:ea typeface="MS PGothic" panose="020B0600070205080204" pitchFamily="34" charset="-128"/>
                <a:cs typeface="Arial" panose="020B0604020202020204" pitchFamily="34" charset="0"/>
              </a:rPr>
              <a:t>Results from IBM cloud computing engagements</a:t>
            </a:r>
          </a:p>
        </p:txBody>
      </p:sp>
      <p:cxnSp>
        <p:nvCxnSpPr>
          <p:cNvPr id="197683" name="Straight Connector 10"/>
          <p:cNvCxnSpPr>
            <a:cxnSpLocks noChangeShapeType="1"/>
          </p:cNvCxnSpPr>
          <p:nvPr/>
        </p:nvCxnSpPr>
        <p:spPr bwMode="auto">
          <a:xfrm rot="10800000">
            <a:off x="1550988" y="2384425"/>
            <a:ext cx="8609012" cy="1588"/>
          </a:xfrm>
          <a:prstGeom prst="line">
            <a:avLst/>
          </a:prstGeom>
          <a:noFill/>
          <a:ln w="31750">
            <a:solidFill>
              <a:srgbClr val="3EACEF"/>
            </a:solidFill>
            <a:round/>
            <a:headEnd/>
            <a:tailEnd/>
          </a:ln>
          <a:extLst>
            <a:ext uri="{909E8E84-426E-40DD-AFC4-6F175D3DCCD1}">
              <a14:hiddenFill xmlns:a14="http://schemas.microsoft.com/office/drawing/2010/main">
                <a:noFill/>
              </a14:hiddenFill>
            </a:ext>
          </a:extLst>
        </p:spPr>
      </p:cxnSp>
      <p:cxnSp>
        <p:nvCxnSpPr>
          <p:cNvPr id="197684" name="Straight Connector 14"/>
          <p:cNvCxnSpPr>
            <a:cxnSpLocks noChangeShapeType="1"/>
          </p:cNvCxnSpPr>
          <p:nvPr/>
        </p:nvCxnSpPr>
        <p:spPr bwMode="auto">
          <a:xfrm rot="10800000">
            <a:off x="1550988" y="5141914"/>
            <a:ext cx="8609012" cy="1587"/>
          </a:xfrm>
          <a:prstGeom prst="line">
            <a:avLst/>
          </a:prstGeom>
          <a:noFill/>
          <a:ln w="31750">
            <a:solidFill>
              <a:srgbClr val="3EACEF"/>
            </a:solidFill>
            <a:round/>
            <a:headEnd/>
            <a:tailEnd/>
          </a:ln>
          <a:extLst>
            <a:ext uri="{909E8E84-426E-40DD-AFC4-6F175D3DCCD1}">
              <a14:hiddenFill xmlns:a14="http://schemas.microsoft.com/office/drawing/2010/main">
                <a:noFill/>
              </a14:hiddenFill>
            </a:ext>
          </a:extLst>
        </p:spPr>
      </p:cxnSp>
      <p:sp>
        <p:nvSpPr>
          <p:cNvPr id="15" name="Title 1"/>
          <p:cNvSpPr txBox="1">
            <a:spLocks/>
          </p:cNvSpPr>
          <p:nvPr/>
        </p:nvSpPr>
        <p:spPr>
          <a:xfrm>
            <a:off x="2972178" y="43943"/>
            <a:ext cx="9175578" cy="11477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t>IT Benefits from Cloud Computing</a:t>
            </a:r>
          </a:p>
        </p:txBody>
      </p:sp>
      <p:pic>
        <p:nvPicPr>
          <p:cNvPr id="16" name="Picture 2"/>
          <p:cNvPicPr>
            <a:picLocks noChangeAspect="1" noChangeArrowheads="1"/>
          </p:cNvPicPr>
          <p:nvPr/>
        </p:nvPicPr>
        <p:blipFill>
          <a:blip r:embed="rId4"/>
          <a:srcRect/>
          <a:stretch>
            <a:fillRect/>
          </a:stretch>
        </p:blipFill>
        <p:spPr bwMode="auto">
          <a:xfrm>
            <a:off x="1214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17" name="Rectangle 16"/>
          <p:cNvSpPr/>
          <p:nvPr/>
        </p:nvSpPr>
        <p:spPr>
          <a:xfrm>
            <a:off x="1143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863748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3089276" y="103659"/>
            <a:ext cx="8852156" cy="488479"/>
          </a:xfrm>
        </p:spPr>
        <p:txBody>
          <a:bodyPr>
            <a:noAutofit/>
          </a:bodyPr>
          <a:lstStyle/>
          <a:p>
            <a:pPr algn="l"/>
            <a:r>
              <a:rPr lang="en-GB" altLang="en-US" sz="3200" b="1" dirty="0"/>
              <a:t>Current thoughts on Cloud Computing Adoption </a:t>
            </a:r>
            <a:r>
              <a:rPr lang="en-GB" altLang="en-US" sz="3200" b="1" dirty="0">
                <a:solidFill>
                  <a:srgbClr val="FF0000"/>
                </a:solidFill>
              </a:rPr>
              <a:t>Risks</a:t>
            </a:r>
          </a:p>
        </p:txBody>
      </p:sp>
      <p:sp>
        <p:nvSpPr>
          <p:cNvPr id="10243" name="Subtitle 2"/>
          <p:cNvSpPr>
            <a:spLocks noGrp="1"/>
          </p:cNvSpPr>
          <p:nvPr>
            <p:ph type="subTitle" idx="1"/>
          </p:nvPr>
        </p:nvSpPr>
        <p:spPr>
          <a:xfrm>
            <a:off x="1524000" y="3319849"/>
            <a:ext cx="7389341" cy="2966652"/>
          </a:xfrm>
          <a:solidFill>
            <a:schemeClr val="bg2"/>
          </a:solidFill>
        </p:spPr>
        <p:txBody>
          <a:bodyPr>
            <a:normAutofit fontScale="92500" lnSpcReduction="10000"/>
          </a:bodyPr>
          <a:lstStyle/>
          <a:p>
            <a:pPr algn="l">
              <a:buFont typeface="Wingdings" panose="05000000000000000000" pitchFamily="2" charset="2"/>
              <a:buChar char="Ø"/>
            </a:pPr>
            <a:r>
              <a:rPr lang="en-GB" altLang="en-US" sz="4400" dirty="0">
                <a:solidFill>
                  <a:schemeClr val="tx1"/>
                </a:solidFill>
              </a:rPr>
              <a:t> Shifting computing power to the cloud brings many benefits.</a:t>
            </a:r>
          </a:p>
          <a:p>
            <a:pPr lvl="1" algn="l">
              <a:buFont typeface="Calibri" panose="020F0502020204030204" pitchFamily="34" charset="0"/>
              <a:buChar char="―"/>
            </a:pPr>
            <a:r>
              <a:rPr lang="en-GB" altLang="en-US" sz="2800" dirty="0">
                <a:ea typeface="MS PGothic" panose="020B0600070205080204" pitchFamily="34" charset="-128"/>
              </a:rPr>
              <a:t> such as: Cost savings, scalability, increased agility in software deployment etc.</a:t>
            </a:r>
            <a:endParaRPr lang="en-GB" altLang="en-US" sz="4000" dirty="0">
              <a:solidFill>
                <a:schemeClr val="tx1"/>
              </a:solidFill>
            </a:endParaRPr>
          </a:p>
          <a:p>
            <a:pPr lvl="1" algn="l">
              <a:buClr>
                <a:srgbClr val="C00000"/>
              </a:buClr>
            </a:pPr>
            <a:endParaRPr lang="en-GB" altLang="en-US" sz="3200" dirty="0"/>
          </a:p>
          <a:p>
            <a:pPr algn="l">
              <a:buClr>
                <a:srgbClr val="C00000"/>
              </a:buClr>
              <a:buFont typeface="Wingdings" panose="05000000000000000000" pitchFamily="2" charset="2"/>
              <a:buChar char="Ø"/>
            </a:pPr>
            <a:r>
              <a:rPr lang="en-GB" altLang="en-US" sz="4400" dirty="0">
                <a:solidFill>
                  <a:schemeClr val="tx1"/>
                </a:solidFill>
              </a:rPr>
              <a:t> But don’t ignore the </a:t>
            </a:r>
            <a:r>
              <a:rPr lang="en-GB" altLang="en-US" sz="4400" dirty="0">
                <a:solidFill>
                  <a:srgbClr val="FF0000"/>
                </a:solidFill>
              </a:rPr>
              <a:t>risks</a:t>
            </a:r>
          </a:p>
          <a:p>
            <a:pPr lvl="1" algn="l">
              <a:buClr>
                <a:srgbClr val="C00000"/>
              </a:buClr>
            </a:pPr>
            <a:endParaRPr lang="en-GB" altLang="en-US" dirty="0">
              <a:solidFill>
                <a:schemeClr val="tx1"/>
              </a:solidFill>
            </a:endParaRPr>
          </a:p>
          <a:p>
            <a:pPr lvl="1" algn="just">
              <a:buClr>
                <a:srgbClr val="C00000"/>
              </a:buClr>
              <a:buFont typeface="Wingdings" panose="05000000000000000000" pitchFamily="2" charset="2"/>
              <a:buChar char="§"/>
            </a:pPr>
            <a:endParaRPr lang="en-GB" altLang="en-US" dirty="0">
              <a:solidFill>
                <a:srgbClr val="002060"/>
              </a:solidFill>
            </a:endParaRPr>
          </a:p>
        </p:txBody>
      </p:sp>
      <p:pic>
        <p:nvPicPr>
          <p:cNvPr id="10244" name="Picture 12" descr="cloud3"/>
          <p:cNvPicPr>
            <a:picLocks noChangeAspect="1" noChangeArrowheads="1"/>
          </p:cNvPicPr>
          <p:nvPr/>
        </p:nvPicPr>
        <p:blipFill>
          <a:blip r:embed="rId2">
            <a:extLst>
              <a:ext uri="{28A0092B-C50C-407E-A947-70E740481C1C}">
                <a14:useLocalDpi xmlns:a14="http://schemas.microsoft.com/office/drawing/2010/main" val="0"/>
              </a:ext>
            </a:extLst>
          </a:blip>
          <a:srcRect r="19742" b="8546"/>
          <a:stretch>
            <a:fillRect/>
          </a:stretch>
        </p:blipFill>
        <p:spPr bwMode="auto">
          <a:xfrm>
            <a:off x="8543925" y="1125538"/>
            <a:ext cx="2084388"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srcRect/>
          <a:stretch>
            <a:fillRect/>
          </a:stretch>
        </p:blipFill>
        <p:spPr bwMode="auto">
          <a:xfrm>
            <a:off x="1595439" y="1"/>
            <a:ext cx="1500187"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85826"/>
            <a:ext cx="7389341" cy="23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150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4"/>
          <p:cNvSpPr>
            <a:spLocks noChangeArrowheads="1"/>
          </p:cNvSpPr>
          <p:nvPr/>
        </p:nvSpPr>
        <p:spPr bwMode="auto">
          <a:xfrm>
            <a:off x="1524000" y="981076"/>
            <a:ext cx="9144000" cy="5495925"/>
          </a:xfrm>
          <a:prstGeom prst="rect">
            <a:avLst/>
          </a:prstGeom>
          <a:gradFill flip="none" rotWithShape="1">
            <a:gsLst>
              <a:gs pos="0">
                <a:srgbClr val="4F81BD">
                  <a:tint val="66000"/>
                  <a:satMod val="160000"/>
                </a:srgbClr>
              </a:gs>
              <a:gs pos="50000">
                <a:srgbClr val="4F81BD">
                  <a:tint val="44500"/>
                  <a:satMod val="160000"/>
                </a:srgbClr>
              </a:gs>
              <a:gs pos="88000">
                <a:schemeClr val="bg1"/>
              </a:gs>
            </a:gsLst>
            <a:lin ang="16200000" scaled="1"/>
            <a:tileRect/>
          </a:gradFill>
          <a:ln w="9360">
            <a:noFill/>
            <a:miter lim="800000"/>
            <a:headEnd/>
            <a:tailEnd/>
          </a:ln>
        </p:spPr>
        <p:txBody>
          <a:bodyPr wrap="none" anchor="ctr"/>
          <a:lstStyle/>
          <a:p>
            <a:pPr>
              <a:defRPr/>
            </a:pPr>
            <a:endParaRPr lang="en-US" kern="0">
              <a:solidFill>
                <a:sysClr val="windowText" lastClr="000000"/>
              </a:solidFill>
            </a:endParaRPr>
          </a:p>
        </p:txBody>
      </p:sp>
      <p:sp>
        <p:nvSpPr>
          <p:cNvPr id="11267" name="Title 1"/>
          <p:cNvSpPr>
            <a:spLocks noGrp="1"/>
          </p:cNvSpPr>
          <p:nvPr>
            <p:ph type="title"/>
          </p:nvPr>
        </p:nvSpPr>
        <p:spPr>
          <a:xfrm>
            <a:off x="3095626" y="58739"/>
            <a:ext cx="7572375" cy="727075"/>
          </a:xfrm>
        </p:spPr>
        <p:txBody>
          <a:bodyPr/>
          <a:lstStyle/>
          <a:p>
            <a:pPr algn="l"/>
            <a:r>
              <a:rPr lang="en-GB" altLang="en-US" sz="3400" b="1" dirty="0"/>
              <a:t>Categories of Cloud Computing Risks</a:t>
            </a:r>
            <a:r>
              <a:rPr lang="en-GB" altLang="en-US" sz="3400" dirty="0"/>
              <a:t> </a:t>
            </a:r>
          </a:p>
        </p:txBody>
      </p:sp>
      <p:pic>
        <p:nvPicPr>
          <p:cNvPr id="10" name="Picture 2"/>
          <p:cNvPicPr>
            <a:picLocks noChangeAspect="1" noChangeArrowheads="1"/>
          </p:cNvPicPr>
          <p:nvPr/>
        </p:nvPicPr>
        <p:blipFill>
          <a:blip r:embed="rId3"/>
          <a:srcRect/>
          <a:stretch>
            <a:fillRect/>
          </a:stretch>
        </p:blipFill>
        <p:spPr bwMode="auto">
          <a:xfrm>
            <a:off x="1595439" y="1"/>
            <a:ext cx="1500187" cy="785813"/>
          </a:xfrm>
          <a:prstGeom prst="rect">
            <a:avLst/>
          </a:prstGeom>
          <a:noFill/>
          <a:ln>
            <a:noFill/>
          </a:ln>
          <a:effectLst>
            <a:outerShdw blurRad="292100" dist="139700" dir="2700000" algn="tl" rotWithShape="0">
              <a:srgbClr val="333333">
                <a:alpha val="64998"/>
              </a:srgbClr>
            </a:outerShdw>
          </a:effectLst>
          <a:extLst/>
        </p:spPr>
      </p:pic>
      <p:sp>
        <p:nvSpPr>
          <p:cNvPr id="16" name="Cloud 15"/>
          <p:cNvSpPr/>
          <p:nvPr/>
        </p:nvSpPr>
        <p:spPr bwMode="auto">
          <a:xfrm>
            <a:off x="1631951" y="990600"/>
            <a:ext cx="3527425" cy="2438400"/>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Less Control</a:t>
            </a:r>
          </a:p>
          <a:p>
            <a:pPr algn="ctr" eaLnBrk="0" hangingPunct="0">
              <a:defRPr/>
            </a:pPr>
            <a:r>
              <a:rPr lang="en-US" sz="1300" kern="0" dirty="0">
                <a:solidFill>
                  <a:srgbClr val="000000"/>
                </a:solidFill>
                <a:cs typeface="Arial"/>
              </a:rPr>
              <a:t>Many companies and governments are uncomfortable with the idea of their information located on systems they do not control. Providers must offer a high degree of security transparency to help </a:t>
            </a:r>
            <a:br>
              <a:rPr lang="en-US" sz="1300" kern="0" dirty="0">
                <a:solidFill>
                  <a:srgbClr val="000000"/>
                </a:solidFill>
                <a:cs typeface="Arial"/>
              </a:rPr>
            </a:br>
            <a:r>
              <a:rPr lang="en-US" sz="1300" kern="0" dirty="0">
                <a:solidFill>
                  <a:srgbClr val="000000"/>
                </a:solidFill>
                <a:cs typeface="Arial"/>
              </a:rPr>
              <a:t>put customers at ease.</a:t>
            </a:r>
          </a:p>
        </p:txBody>
      </p:sp>
      <p:sp>
        <p:nvSpPr>
          <p:cNvPr id="14" name="Cloud 13"/>
          <p:cNvSpPr/>
          <p:nvPr/>
        </p:nvSpPr>
        <p:spPr bwMode="auto">
          <a:xfrm>
            <a:off x="1555750" y="3370263"/>
            <a:ext cx="3100388" cy="2362200"/>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Compliance</a:t>
            </a:r>
          </a:p>
          <a:p>
            <a:pPr algn="ctr" eaLnBrk="0" hangingPunct="0">
              <a:defRPr/>
            </a:pPr>
            <a:r>
              <a:rPr lang="en-US" sz="1300" kern="0" dirty="0">
                <a:solidFill>
                  <a:srgbClr val="000000"/>
                </a:solidFill>
                <a:cs typeface="Arial"/>
              </a:rPr>
              <a:t>Complying with SOX, HIPAA </a:t>
            </a:r>
            <a:br>
              <a:rPr lang="en-US" sz="1300" kern="0" dirty="0">
                <a:solidFill>
                  <a:srgbClr val="000000"/>
                </a:solidFill>
                <a:cs typeface="Arial"/>
              </a:rPr>
            </a:br>
            <a:r>
              <a:rPr lang="en-US" sz="1300" kern="0" dirty="0">
                <a:solidFill>
                  <a:srgbClr val="000000"/>
                </a:solidFill>
                <a:cs typeface="Arial"/>
              </a:rPr>
              <a:t>and other regulations may prohibit the use of clouds for some applications. Comprehensive auditing capabilities are essential.</a:t>
            </a:r>
          </a:p>
        </p:txBody>
      </p:sp>
      <p:sp>
        <p:nvSpPr>
          <p:cNvPr id="19" name="Cloud 18"/>
          <p:cNvSpPr/>
          <p:nvPr/>
        </p:nvSpPr>
        <p:spPr bwMode="auto">
          <a:xfrm>
            <a:off x="3989388" y="4624388"/>
            <a:ext cx="4267200" cy="1865312"/>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Reliability</a:t>
            </a:r>
          </a:p>
          <a:p>
            <a:pPr algn="ctr" eaLnBrk="0" hangingPunct="0">
              <a:defRPr/>
            </a:pPr>
            <a:r>
              <a:rPr lang="en-US" sz="1300" kern="0" dirty="0">
                <a:solidFill>
                  <a:srgbClr val="000000"/>
                </a:solidFill>
                <a:cs typeface="Arial"/>
              </a:rPr>
              <a:t>High availability will be a key concern.  IT departments will worry about a loss of service should outages occur.  Mission critical applications may not run in the cloud without strong availability guarantees.</a:t>
            </a:r>
          </a:p>
        </p:txBody>
      </p:sp>
      <p:sp>
        <p:nvSpPr>
          <p:cNvPr id="17" name="Cloud 16"/>
          <p:cNvSpPr/>
          <p:nvPr/>
        </p:nvSpPr>
        <p:spPr bwMode="auto">
          <a:xfrm>
            <a:off x="7350125" y="3443288"/>
            <a:ext cx="3276600" cy="2362200"/>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 Security Management</a:t>
            </a:r>
          </a:p>
          <a:p>
            <a:pPr algn="ctr" eaLnBrk="0" hangingPunct="0">
              <a:defRPr/>
            </a:pPr>
            <a:r>
              <a:rPr lang="en-US" sz="1300" kern="0" dirty="0">
                <a:solidFill>
                  <a:srgbClr val="000000"/>
                </a:solidFill>
                <a:cs typeface="Arial"/>
              </a:rPr>
              <a:t>Providers must supply easy controls to manage firewall and security settings for applications and runtime environments in the cloud.</a:t>
            </a:r>
          </a:p>
        </p:txBody>
      </p:sp>
      <p:sp>
        <p:nvSpPr>
          <p:cNvPr id="15" name="Cloud 14"/>
          <p:cNvSpPr/>
          <p:nvPr/>
        </p:nvSpPr>
        <p:spPr bwMode="auto">
          <a:xfrm>
            <a:off x="4295776" y="968376"/>
            <a:ext cx="4176713" cy="1844675"/>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Technology Immaturity</a:t>
            </a:r>
          </a:p>
          <a:p>
            <a:pPr algn="ctr" eaLnBrk="0" hangingPunct="0">
              <a:defRPr/>
            </a:pPr>
            <a:r>
              <a:rPr lang="en-US" sz="1300" kern="0" dirty="0">
                <a:solidFill>
                  <a:srgbClr val="000000"/>
                </a:solidFill>
                <a:cs typeface="Arial"/>
              </a:rPr>
              <a:t>Lack of world-wide adopted Standards.  Use of closed proprietary technologies.  Lack of knowledge and trust. </a:t>
            </a:r>
          </a:p>
          <a:p>
            <a:pPr algn="ctr" eaLnBrk="0" hangingPunct="0">
              <a:defRPr/>
            </a:pPr>
            <a:r>
              <a:rPr lang="en-US" sz="1300" kern="0" dirty="0">
                <a:solidFill>
                  <a:srgbClr val="000000"/>
                </a:solidFill>
                <a:cs typeface="Arial"/>
              </a:rPr>
              <a:t>API Jungle.</a:t>
            </a:r>
          </a:p>
          <a:p>
            <a:pPr algn="ctr" eaLnBrk="0" hangingPunct="0">
              <a:defRPr/>
            </a:pPr>
            <a:r>
              <a:rPr lang="en-US" sz="1300" kern="0" dirty="0">
                <a:solidFill>
                  <a:srgbClr val="000000"/>
                </a:solidFill>
                <a:cs typeface="Arial"/>
              </a:rPr>
              <a:t>Legal uncertainties.</a:t>
            </a:r>
          </a:p>
        </p:txBody>
      </p:sp>
      <p:sp>
        <p:nvSpPr>
          <p:cNvPr id="20" name="Cloud 19"/>
          <p:cNvSpPr/>
          <p:nvPr/>
        </p:nvSpPr>
        <p:spPr bwMode="auto">
          <a:xfrm>
            <a:off x="4295775" y="2492376"/>
            <a:ext cx="3671888" cy="2232025"/>
          </a:xfrm>
          <a:prstGeom prst="cloud">
            <a:avLst/>
          </a:prstGeom>
          <a:solidFill>
            <a:schemeClr val="accent6">
              <a:lumMod val="20000"/>
              <a:lumOff val="80000"/>
            </a:schemeClr>
          </a:solidFill>
          <a:ln w="28575" cap="flat" cmpd="sng" algn="ctr">
            <a:solidFill>
              <a:sysClr val="window" lastClr="FFFFFF">
                <a:lumMod val="85000"/>
              </a:sysClr>
            </a:solidFill>
            <a:prstDash val="sysDot"/>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Vendor Lock-in</a:t>
            </a:r>
          </a:p>
          <a:p>
            <a:pPr algn="ctr" eaLnBrk="0" hangingPunct="0">
              <a:defRPr/>
            </a:pPr>
            <a:r>
              <a:rPr lang="en-US" sz="1300" kern="0" dirty="0">
                <a:solidFill>
                  <a:srgbClr val="000000"/>
                </a:solidFill>
                <a:cs typeface="Arial"/>
              </a:rPr>
              <a:t>Interoperability constraints.</a:t>
            </a:r>
          </a:p>
          <a:p>
            <a:pPr algn="ctr" eaLnBrk="0" hangingPunct="0">
              <a:defRPr/>
            </a:pPr>
            <a:r>
              <a:rPr lang="en-US" sz="1300" kern="0" dirty="0">
                <a:solidFill>
                  <a:srgbClr val="000000"/>
                </a:solidFill>
                <a:cs typeface="Arial"/>
              </a:rPr>
              <a:t>Low level of portability of application and services based on cloud.</a:t>
            </a:r>
          </a:p>
          <a:p>
            <a:pPr algn="ctr" eaLnBrk="0" hangingPunct="0">
              <a:defRPr/>
            </a:pPr>
            <a:r>
              <a:rPr lang="en-US" sz="1300" kern="0" dirty="0">
                <a:solidFill>
                  <a:srgbClr val="000000"/>
                </a:solidFill>
                <a:cs typeface="Arial"/>
              </a:rPr>
              <a:t>Contract and exit strategies</a:t>
            </a:r>
          </a:p>
          <a:p>
            <a:pPr algn="ctr" eaLnBrk="0" hangingPunct="0">
              <a:defRPr/>
            </a:pPr>
            <a:r>
              <a:rPr lang="en-US" sz="1300" kern="0" dirty="0">
                <a:solidFill>
                  <a:srgbClr val="000000"/>
                </a:solidFill>
                <a:cs typeface="Arial"/>
              </a:rPr>
              <a:t>Limitations on sharing or transferring data</a:t>
            </a:r>
          </a:p>
          <a:p>
            <a:pPr algn="ctr" eaLnBrk="0" hangingPunct="0">
              <a:defRPr/>
            </a:pPr>
            <a:endParaRPr lang="en-US" sz="1300" kern="0" dirty="0">
              <a:solidFill>
                <a:srgbClr val="000000"/>
              </a:solidFill>
              <a:cs typeface="Arial"/>
            </a:endParaRPr>
          </a:p>
        </p:txBody>
      </p:sp>
      <p:sp>
        <p:nvSpPr>
          <p:cNvPr id="18" name="Cloud 17"/>
          <p:cNvSpPr/>
          <p:nvPr/>
        </p:nvSpPr>
        <p:spPr bwMode="auto">
          <a:xfrm>
            <a:off x="7464426" y="1066800"/>
            <a:ext cx="3209925" cy="2362200"/>
          </a:xfrm>
          <a:prstGeom prst="cloud">
            <a:avLst/>
          </a:prstGeom>
          <a:solidFill>
            <a:sysClr val="window" lastClr="FFFFFF"/>
          </a:solidFill>
          <a:ln w="19050" cap="flat" cmpd="sng" algn="ctr">
            <a:solidFill>
              <a:sysClr val="window" lastClr="FFFFFF">
                <a:lumMod val="85000"/>
              </a:sysClr>
            </a:solidFill>
            <a:prstDash val="solid"/>
            <a:headEnd type="none" w="sm" len="sm"/>
            <a:tailEnd type="none" w="sm" len="sm"/>
          </a:ln>
          <a:effectLst/>
        </p:spPr>
        <p:txBody>
          <a:bodyPr lIns="0" tIns="0" rIns="0" bIns="0"/>
          <a:lstStyle/>
          <a:p>
            <a:pPr algn="ctr" eaLnBrk="0" hangingPunct="0">
              <a:defRPr/>
            </a:pPr>
            <a:r>
              <a:rPr lang="en-US" sz="2000" b="1" kern="0" dirty="0">
                <a:solidFill>
                  <a:srgbClr val="F79646"/>
                </a:solidFill>
                <a:cs typeface="Arial"/>
              </a:rPr>
              <a:t>Data Security</a:t>
            </a:r>
          </a:p>
          <a:p>
            <a:pPr algn="ctr" eaLnBrk="0" hangingPunct="0">
              <a:defRPr/>
            </a:pPr>
            <a:r>
              <a:rPr lang="en-US" sz="1300" kern="0" dirty="0">
                <a:solidFill>
                  <a:srgbClr val="000000"/>
                </a:solidFill>
                <a:cs typeface="Arial"/>
              </a:rPr>
              <a:t>Migrating workloads to a shared network and compute infrastructure increases the potential for unauthorized exposure. Authentication and access technologies become increasingly important.</a:t>
            </a:r>
          </a:p>
        </p:txBody>
      </p:sp>
      <p:sp>
        <p:nvSpPr>
          <p:cNvPr id="22" name="Rectangle 21"/>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71262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1"/>
          <p:cNvSpPr>
            <a:spLocks noGrp="1"/>
          </p:cNvSpPr>
          <p:nvPr>
            <p:ph type="sldNum" sz="quarter" idx="10"/>
          </p:nvPr>
        </p:nvSpPr>
        <p:spPr/>
        <p:txBody>
          <a:bodyPr/>
          <a:lstStyle/>
          <a:p>
            <a:fld id="{BF70533E-29FC-49A6-A04F-1FA457A5EB52}" type="slidenum">
              <a:rPr lang="en-US" altLang="en-US">
                <a:latin typeface="+mj-lt"/>
              </a:rPr>
              <a:pPr/>
              <a:t>25</a:t>
            </a:fld>
            <a:endParaRPr lang="en-US" altLang="en-US">
              <a:latin typeface="+mj-lt"/>
            </a:endParaRPr>
          </a:p>
        </p:txBody>
      </p:sp>
      <p:sp>
        <p:nvSpPr>
          <p:cNvPr id="234498" name="Rectangle 3"/>
          <p:cNvSpPr>
            <a:spLocks noGrp="1" noChangeArrowheads="1"/>
          </p:cNvSpPr>
          <p:nvPr>
            <p:ph type="title" idx="4294967295"/>
          </p:nvPr>
        </p:nvSpPr>
        <p:spPr>
          <a:xfrm>
            <a:off x="1706564" y="850901"/>
            <a:ext cx="8961437" cy="931861"/>
          </a:xfrm>
        </p:spPr>
        <p:txBody>
          <a:bodyPr/>
          <a:lstStyle/>
          <a:p>
            <a:r>
              <a:rPr lang="en-US" altLang="en-US" sz="2400" dirty="0"/>
              <a:t>Security is among a top concern with cloud computing...</a:t>
            </a:r>
            <a:endParaRPr lang="en-US" altLang="en-US" sz="2000" i="1" dirty="0">
              <a:solidFill>
                <a:srgbClr val="5FA024"/>
              </a:solidFill>
            </a:endParaRPr>
          </a:p>
        </p:txBody>
      </p:sp>
      <p:sp>
        <p:nvSpPr>
          <p:cNvPr id="234499" name="AutoShape 11"/>
          <p:cNvSpPr>
            <a:spLocks noChangeArrowheads="1"/>
          </p:cNvSpPr>
          <p:nvPr/>
        </p:nvSpPr>
        <p:spPr bwMode="auto">
          <a:xfrm>
            <a:off x="2520951" y="3468689"/>
            <a:ext cx="2760663" cy="90328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27432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b="1" dirty="0">
                <a:solidFill>
                  <a:srgbClr val="FF0000"/>
                </a:solidFill>
                <a:latin typeface="+mj-lt"/>
                <a:ea typeface="MS PGothic" panose="020B0600070205080204" pitchFamily="34" charset="-128"/>
              </a:rPr>
              <a:t>Data and information</a:t>
            </a:r>
          </a:p>
          <a:p>
            <a:pPr>
              <a:lnSpc>
                <a:spcPct val="100000"/>
              </a:lnSpc>
            </a:pPr>
            <a:r>
              <a:rPr lang="en-US" altLang="en-US" sz="1600" dirty="0">
                <a:latin typeface="+mj-lt"/>
                <a:ea typeface="MS PGothic" panose="020B0600070205080204" pitchFamily="34" charset="-128"/>
              </a:rPr>
              <a:t>Understand, deploy and properly test controls for access to and usage of sensitive data</a:t>
            </a:r>
          </a:p>
        </p:txBody>
      </p:sp>
      <p:sp>
        <p:nvSpPr>
          <p:cNvPr id="234500" name="AutoShape 11"/>
          <p:cNvSpPr>
            <a:spLocks noChangeArrowheads="1"/>
          </p:cNvSpPr>
          <p:nvPr/>
        </p:nvSpPr>
        <p:spPr bwMode="auto">
          <a:xfrm>
            <a:off x="2541589" y="2032000"/>
            <a:ext cx="2828925" cy="7953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27432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b="1">
                <a:solidFill>
                  <a:srgbClr val="EE009A"/>
                </a:solidFill>
                <a:latin typeface="+mj-lt"/>
                <a:ea typeface="MS PGothic" panose="020B0600070205080204" pitchFamily="34" charset="-128"/>
              </a:rPr>
              <a:t>People and identity</a:t>
            </a:r>
          </a:p>
          <a:p>
            <a:pPr>
              <a:lnSpc>
                <a:spcPct val="100000"/>
              </a:lnSpc>
            </a:pPr>
            <a:r>
              <a:rPr lang="en-US" altLang="en-US" sz="1600">
                <a:latin typeface="+mj-lt"/>
                <a:ea typeface="MS PGothic" panose="020B0600070205080204" pitchFamily="34" charset="-128"/>
              </a:rPr>
              <a:t>Mitigate the risks associated with user access to corporate resources</a:t>
            </a:r>
          </a:p>
        </p:txBody>
      </p:sp>
      <p:sp>
        <p:nvSpPr>
          <p:cNvPr id="234501" name="AutoShape 11"/>
          <p:cNvSpPr>
            <a:spLocks noChangeArrowheads="1"/>
          </p:cNvSpPr>
          <p:nvPr/>
        </p:nvSpPr>
        <p:spPr bwMode="auto">
          <a:xfrm>
            <a:off x="6399213" y="1717675"/>
            <a:ext cx="3625850" cy="973138"/>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27432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b="1">
                <a:solidFill>
                  <a:srgbClr val="F7BF1A"/>
                </a:solidFill>
                <a:latin typeface="+mj-lt"/>
                <a:ea typeface="MS PGothic" panose="020B0600070205080204" pitchFamily="34" charset="-128"/>
              </a:rPr>
              <a:t>Application and process</a:t>
            </a:r>
          </a:p>
          <a:p>
            <a:pPr>
              <a:lnSpc>
                <a:spcPct val="100000"/>
              </a:lnSpc>
            </a:pPr>
            <a:r>
              <a:rPr lang="en-US" altLang="en-US" sz="1600">
                <a:latin typeface="+mj-lt"/>
                <a:ea typeface="MS PGothic" panose="020B0600070205080204" pitchFamily="34" charset="-128"/>
              </a:rPr>
              <a:t>Help keep applications secure, protected from malicious or fraudulent use, and hardened against failure </a:t>
            </a:r>
          </a:p>
        </p:txBody>
      </p:sp>
      <p:sp>
        <p:nvSpPr>
          <p:cNvPr id="234502" name="AutoShape 11"/>
          <p:cNvSpPr>
            <a:spLocks noChangeArrowheads="1"/>
          </p:cNvSpPr>
          <p:nvPr/>
        </p:nvSpPr>
        <p:spPr bwMode="auto">
          <a:xfrm>
            <a:off x="6397625" y="3014663"/>
            <a:ext cx="3995738" cy="74771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27432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b="1">
                <a:solidFill>
                  <a:srgbClr val="3EACEF"/>
                </a:solidFill>
                <a:latin typeface="+mj-lt"/>
                <a:ea typeface="MS PGothic" panose="020B0600070205080204" pitchFamily="34" charset="-128"/>
              </a:rPr>
              <a:t>Network, server and end point</a:t>
            </a:r>
          </a:p>
          <a:p>
            <a:pPr>
              <a:lnSpc>
                <a:spcPct val="100000"/>
              </a:lnSpc>
            </a:pPr>
            <a:r>
              <a:rPr lang="en-US" altLang="en-US" sz="1600">
                <a:latin typeface="+mj-lt"/>
                <a:ea typeface="MS PGothic" panose="020B0600070205080204" pitchFamily="34" charset="-128"/>
              </a:rPr>
              <a:t>Optimize service availability by mitigating risks to network components</a:t>
            </a:r>
          </a:p>
        </p:txBody>
      </p:sp>
      <p:sp>
        <p:nvSpPr>
          <p:cNvPr id="234503" name="AutoShape 11"/>
          <p:cNvSpPr>
            <a:spLocks noChangeArrowheads="1"/>
          </p:cNvSpPr>
          <p:nvPr/>
        </p:nvSpPr>
        <p:spPr bwMode="auto">
          <a:xfrm>
            <a:off x="6380163" y="4011613"/>
            <a:ext cx="3954462" cy="989012"/>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27432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b="1">
                <a:solidFill>
                  <a:srgbClr val="81D238"/>
                </a:solidFill>
                <a:latin typeface="+mj-lt"/>
                <a:ea typeface="MS PGothic" panose="020B0600070205080204" pitchFamily="34" charset="-128"/>
              </a:rPr>
              <a:t>Physical infrastructure</a:t>
            </a:r>
          </a:p>
          <a:p>
            <a:pPr>
              <a:lnSpc>
                <a:spcPct val="100000"/>
              </a:lnSpc>
            </a:pPr>
            <a:r>
              <a:rPr lang="en-US" altLang="en-US" sz="1600">
                <a:latin typeface="+mj-lt"/>
                <a:ea typeface="MS PGothic" panose="020B0600070205080204" pitchFamily="34" charset="-128"/>
              </a:rPr>
              <a:t>Provide actionable intelligence on the desired state of physical infrastructure security and make improvements </a:t>
            </a:r>
          </a:p>
        </p:txBody>
      </p:sp>
      <p:cxnSp>
        <p:nvCxnSpPr>
          <p:cNvPr id="37" name="Straight Connector 36"/>
          <p:cNvCxnSpPr>
            <a:cxnSpLocks/>
          </p:cNvCxnSpPr>
          <p:nvPr/>
        </p:nvCxnSpPr>
        <p:spPr bwMode="auto">
          <a:xfrm>
            <a:off x="1524000" y="6061587"/>
            <a:ext cx="9144000" cy="43653"/>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575" y="1878014"/>
            <a:ext cx="420688" cy="17367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326" y="1868488"/>
            <a:ext cx="646113" cy="11033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825" y="3598864"/>
            <a:ext cx="774700" cy="132238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726" y="4117975"/>
            <a:ext cx="633413" cy="132238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6275" y="3001964"/>
            <a:ext cx="749300" cy="1316037"/>
          </a:xfrm>
          <a:prstGeom prst="rect">
            <a:avLst/>
          </a:prstGeom>
          <a:noFill/>
          <a:extLst>
            <a:ext uri="{909E8E84-426E-40DD-AFC4-6F175D3DCCD1}">
              <a14:hiddenFill xmlns:a14="http://schemas.microsoft.com/office/drawing/2010/main">
                <a:solidFill>
                  <a:srgbClr val="FFFFFF"/>
                </a:solidFill>
              </a14:hiddenFill>
            </a:ext>
          </a:extLst>
        </p:spPr>
      </p:pic>
      <p:sp>
        <p:nvSpPr>
          <p:cNvPr id="234511" name="Rectangle 22"/>
          <p:cNvSpPr>
            <a:spLocks noChangeArrowheads="1"/>
          </p:cNvSpPr>
          <p:nvPr/>
        </p:nvSpPr>
        <p:spPr bwMode="auto">
          <a:xfrm>
            <a:off x="2184400" y="5341938"/>
            <a:ext cx="22098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altLang="en-US">
                <a:solidFill>
                  <a:srgbClr val="FFFFFF"/>
                </a:solidFill>
                <a:latin typeface="+mj-lt"/>
                <a:ea typeface="MS PGothic" panose="020B0600070205080204" pitchFamily="34" charset="-128"/>
                <a:cs typeface="Arial" panose="020B0604020202020204" pitchFamily="34" charset="0"/>
              </a:rPr>
              <a:t>Professional services</a:t>
            </a:r>
          </a:p>
        </p:txBody>
      </p:sp>
      <p:cxnSp>
        <p:nvCxnSpPr>
          <p:cNvPr id="234512" name="Straight Connector 75"/>
          <p:cNvCxnSpPr>
            <a:cxnSpLocks noChangeShapeType="1"/>
          </p:cNvCxnSpPr>
          <p:nvPr/>
        </p:nvCxnSpPr>
        <p:spPr bwMode="auto">
          <a:xfrm>
            <a:off x="2033589" y="5065713"/>
            <a:ext cx="7947025" cy="30162"/>
          </a:xfrm>
          <a:prstGeom prst="line">
            <a:avLst/>
          </a:prstGeom>
          <a:noFill/>
          <a:ln w="12700">
            <a:solidFill>
              <a:srgbClr val="AAAAAA"/>
            </a:solidFill>
            <a:prstDash val="dash"/>
            <a:round/>
            <a:headEnd/>
            <a:tailEnd/>
          </a:ln>
          <a:extLst>
            <a:ext uri="{909E8E84-426E-40DD-AFC4-6F175D3DCCD1}">
              <a14:hiddenFill xmlns:a14="http://schemas.microsoft.com/office/drawing/2010/main">
                <a:noFill/>
              </a14:hiddenFill>
            </a:ext>
          </a:extLst>
        </p:spPr>
      </p:cxnSp>
      <p:sp>
        <p:nvSpPr>
          <p:cNvPr id="234513" name="Rectangle 22"/>
          <p:cNvSpPr>
            <a:spLocks noChangeArrowheads="1"/>
          </p:cNvSpPr>
          <p:nvPr/>
        </p:nvSpPr>
        <p:spPr bwMode="auto">
          <a:xfrm>
            <a:off x="4864100" y="5341938"/>
            <a:ext cx="2209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altLang="en-US" dirty="0">
                <a:solidFill>
                  <a:srgbClr val="FFFFFF"/>
                </a:solidFill>
                <a:latin typeface="+mj-lt"/>
                <a:ea typeface="MS PGothic" panose="020B0600070205080204" pitchFamily="34" charset="-128"/>
                <a:cs typeface="Arial" panose="020B0604020202020204" pitchFamily="34" charset="0"/>
              </a:rPr>
              <a:t>Managed services</a:t>
            </a:r>
          </a:p>
        </p:txBody>
      </p:sp>
      <p:sp>
        <p:nvSpPr>
          <p:cNvPr id="234514" name="Rectangle 23"/>
          <p:cNvSpPr>
            <a:spLocks noChangeArrowheads="1"/>
          </p:cNvSpPr>
          <p:nvPr/>
        </p:nvSpPr>
        <p:spPr bwMode="auto">
          <a:xfrm>
            <a:off x="7531100" y="5341938"/>
            <a:ext cx="22098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r>
              <a:rPr lang="en-US" altLang="en-US">
                <a:solidFill>
                  <a:srgbClr val="FFFFFF"/>
                </a:solidFill>
                <a:latin typeface="+mj-lt"/>
                <a:ea typeface="MS PGothic" panose="020B0600070205080204" pitchFamily="34" charset="-128"/>
                <a:cs typeface="Arial" panose="020B0604020202020204" pitchFamily="34" charset="0"/>
              </a:rPr>
              <a:t>Hardware and software</a:t>
            </a:r>
          </a:p>
        </p:txBody>
      </p:sp>
      <p:sp>
        <p:nvSpPr>
          <p:cNvPr id="234515" name="Isosceles Triangle 34"/>
          <p:cNvSpPr>
            <a:spLocks noChangeArrowheads="1"/>
          </p:cNvSpPr>
          <p:nvPr/>
        </p:nvSpPr>
        <p:spPr bwMode="auto">
          <a:xfrm rot="10800000">
            <a:off x="8455025" y="5072063"/>
            <a:ext cx="228600" cy="19685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endParaRPr lang="de-DE" altLang="en-US" sz="1200" b="1">
              <a:latin typeface="+mj-lt"/>
              <a:ea typeface="MS PGothic" panose="020B0600070205080204" pitchFamily="34" charset="-128"/>
            </a:endParaRPr>
          </a:p>
        </p:txBody>
      </p:sp>
      <p:sp>
        <p:nvSpPr>
          <p:cNvPr id="234516" name="Isosceles Triangle 34"/>
          <p:cNvSpPr>
            <a:spLocks noChangeArrowheads="1"/>
          </p:cNvSpPr>
          <p:nvPr/>
        </p:nvSpPr>
        <p:spPr bwMode="auto">
          <a:xfrm rot="10800000">
            <a:off x="5826125" y="5072063"/>
            <a:ext cx="228600" cy="19685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endParaRPr lang="de-DE" altLang="en-US" sz="1200" b="1">
              <a:latin typeface="+mj-lt"/>
              <a:ea typeface="MS PGothic" panose="020B0600070205080204" pitchFamily="34" charset="-128"/>
            </a:endParaRPr>
          </a:p>
        </p:txBody>
      </p:sp>
      <p:sp>
        <p:nvSpPr>
          <p:cNvPr id="234517" name="Isosceles Triangle 34"/>
          <p:cNvSpPr>
            <a:spLocks noChangeArrowheads="1"/>
          </p:cNvSpPr>
          <p:nvPr/>
        </p:nvSpPr>
        <p:spPr bwMode="auto">
          <a:xfrm rot="10800000">
            <a:off x="3209925" y="5072063"/>
            <a:ext cx="228600" cy="19685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pPr>
            <a:endParaRPr lang="de-DE" altLang="en-US" sz="1200" b="1">
              <a:latin typeface="+mj-lt"/>
              <a:ea typeface="MS PGothic" panose="020B0600070205080204" pitchFamily="34" charset="-128"/>
            </a:endParaRPr>
          </a:p>
        </p:txBody>
      </p:sp>
      <p:pic>
        <p:nvPicPr>
          <p:cNvPr id="23" name="Picture 2"/>
          <p:cNvPicPr>
            <a:picLocks noChangeAspect="1" noChangeArrowheads="1"/>
          </p:cNvPicPr>
          <p:nvPr/>
        </p:nvPicPr>
        <p:blipFill>
          <a:blip r:embed="rId8"/>
          <a:srcRect/>
          <a:stretch>
            <a:fillRect/>
          </a:stretch>
        </p:blipFill>
        <p:spPr bwMode="auto">
          <a:xfrm>
            <a:off x="1595439" y="1"/>
            <a:ext cx="1500187" cy="785813"/>
          </a:xfrm>
          <a:prstGeom prst="rect">
            <a:avLst/>
          </a:prstGeom>
          <a:noFill/>
          <a:ln>
            <a:noFill/>
          </a:ln>
          <a:effectLst>
            <a:outerShdw blurRad="292100" dist="139700" dir="2700000" algn="tl" rotWithShape="0">
              <a:srgbClr val="333333">
                <a:alpha val="64998"/>
              </a:srgbClr>
            </a:outerShdw>
          </a:effectLst>
          <a:extLst/>
        </p:spPr>
      </p:pic>
      <p:sp>
        <p:nvSpPr>
          <p:cNvPr id="24" name="Rectangle 23"/>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latin typeface="+mj-lt"/>
              </a:rPr>
              <a:t>www.bournemouth.ac.uk 	              Monday 13</a:t>
            </a:r>
            <a:r>
              <a:rPr lang="en-GB" sz="1400" baseline="30000" dirty="0">
                <a:latin typeface="+mj-lt"/>
              </a:rPr>
              <a:t>th</a:t>
            </a:r>
            <a:r>
              <a:rPr lang="en-GB" sz="1400" dirty="0">
                <a:latin typeface="+mj-lt"/>
              </a:rPr>
              <a:t> February 2017                           </a:t>
            </a:r>
            <a:r>
              <a:rPr lang="en-GB" sz="1400" dirty="0" err="1">
                <a:latin typeface="+mj-lt"/>
              </a:rPr>
              <a:t>Kimmeridge</a:t>
            </a:r>
            <a:r>
              <a:rPr lang="en-GB" sz="1400" dirty="0">
                <a:latin typeface="+mj-lt"/>
              </a:rPr>
              <a:t> Lecture Theatre (KG01)</a:t>
            </a:r>
          </a:p>
        </p:txBody>
      </p:sp>
      <p:sp>
        <p:nvSpPr>
          <p:cNvPr id="25" name="Title 1"/>
          <p:cNvSpPr txBox="1">
            <a:spLocks/>
          </p:cNvSpPr>
          <p:nvPr/>
        </p:nvSpPr>
        <p:spPr>
          <a:xfrm>
            <a:off x="3095626" y="58739"/>
            <a:ext cx="7572375" cy="727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b="1" dirty="0"/>
              <a:t>Cloud Computing Security Risks </a:t>
            </a:r>
          </a:p>
        </p:txBody>
      </p:sp>
    </p:spTree>
    <p:extLst>
      <p:ext uri="{BB962C8B-B14F-4D97-AF65-F5344CB8AC3E}">
        <p14:creationId xmlns:p14="http://schemas.microsoft.com/office/powerpoint/2010/main" val="275202797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2"/>
          </p:nvPr>
        </p:nvSpPr>
        <p:spPr>
          <a:xfrm>
            <a:off x="1981200" y="6356351"/>
            <a:ext cx="2133600" cy="365125"/>
          </a:xfrm>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a:fld id="{70AEDCBF-F560-4207-AF00-F9A8D4351E0E}" type="slidenum">
              <a:rPr lang="en-US" altLang="en-US">
                <a:solidFill>
                  <a:srgbClr val="898989"/>
                </a:solidFill>
              </a:rPr>
              <a:pPr algn="l"/>
              <a:t>26</a:t>
            </a:fld>
            <a:endParaRPr lang="en-US" altLang="en-US">
              <a:solidFill>
                <a:srgbClr val="898989"/>
              </a:solidFill>
            </a:endParaRPr>
          </a:p>
        </p:txBody>
      </p:sp>
      <p:sp>
        <p:nvSpPr>
          <p:cNvPr id="27651" name="Rectangle 2"/>
          <p:cNvSpPr>
            <a:spLocks noGrp="1" noChangeArrowheads="1"/>
          </p:cNvSpPr>
          <p:nvPr>
            <p:ph type="title" idx="4294967295"/>
          </p:nvPr>
        </p:nvSpPr>
        <p:spPr>
          <a:xfrm>
            <a:off x="3314700" y="44450"/>
            <a:ext cx="6896100" cy="1143000"/>
          </a:xfrm>
        </p:spPr>
        <p:txBody>
          <a:bodyPr>
            <a:normAutofit/>
          </a:bodyPr>
          <a:lstStyle/>
          <a:p>
            <a:r>
              <a:rPr lang="en-US" altLang="en-US" sz="3600" b="1" dirty="0"/>
              <a:t>How can consumers think about their Cloud journey?</a:t>
            </a:r>
          </a:p>
        </p:txBody>
      </p:sp>
      <p:sp>
        <p:nvSpPr>
          <p:cNvPr id="27652" name="Text Box 7"/>
          <p:cNvSpPr txBox="1">
            <a:spLocks noChangeArrowheads="1"/>
          </p:cNvSpPr>
          <p:nvPr/>
        </p:nvSpPr>
        <p:spPr bwMode="auto">
          <a:xfrm>
            <a:off x="8377238" y="4749801"/>
            <a:ext cx="1458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00A4F1"/>
                </a:solidFill>
                <a:latin typeface="Arial" panose="020B0604020202020204" pitchFamily="34" charset="0"/>
                <a:ea typeface="MS PGothic" panose="020B0600070205080204" pitchFamily="34" charset="-128"/>
              </a:rPr>
              <a:t>Deliver </a:t>
            </a:r>
          </a:p>
        </p:txBody>
      </p:sp>
      <p:sp>
        <p:nvSpPr>
          <p:cNvPr id="27653" name="Text Box 5"/>
          <p:cNvSpPr txBox="1">
            <a:spLocks noChangeArrowheads="1"/>
          </p:cNvSpPr>
          <p:nvPr/>
        </p:nvSpPr>
        <p:spPr bwMode="auto">
          <a:xfrm>
            <a:off x="2120900" y="3559176"/>
            <a:ext cx="119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FCBB02"/>
                </a:solidFill>
                <a:latin typeface="Arial" panose="020B0604020202020204" pitchFamily="34" charset="0"/>
                <a:ea typeface="MS PGothic" panose="020B0600070205080204" pitchFamily="34" charset="-128"/>
              </a:rPr>
              <a:t>Plan</a:t>
            </a:r>
          </a:p>
        </p:txBody>
      </p:sp>
      <p:sp>
        <p:nvSpPr>
          <p:cNvPr id="27654" name="Text Box 5"/>
          <p:cNvSpPr txBox="1">
            <a:spLocks noChangeArrowheads="1"/>
          </p:cNvSpPr>
          <p:nvPr/>
        </p:nvSpPr>
        <p:spPr bwMode="auto">
          <a:xfrm>
            <a:off x="5981700" y="2428876"/>
            <a:ext cx="2654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000">
                <a:solidFill>
                  <a:srgbClr val="5FA024"/>
                </a:solidFill>
                <a:latin typeface="Arial" panose="020B0604020202020204" pitchFamily="34" charset="0"/>
                <a:ea typeface="MS PGothic" panose="020B0600070205080204" pitchFamily="34" charset="-128"/>
              </a:rPr>
              <a:t>Build </a:t>
            </a:r>
          </a:p>
        </p:txBody>
      </p:sp>
      <p:sp>
        <p:nvSpPr>
          <p:cNvPr id="27655" name="Rectangle 21"/>
          <p:cNvSpPr>
            <a:spLocks noChangeArrowheads="1"/>
          </p:cNvSpPr>
          <p:nvPr/>
        </p:nvSpPr>
        <p:spPr bwMode="auto">
          <a:xfrm>
            <a:off x="5994400" y="2768601"/>
            <a:ext cx="3792538"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85000"/>
              </a:lnSpc>
              <a:buFont typeface="Wingdings" panose="05000000000000000000" pitchFamily="2" charset="2"/>
              <a:buChar char="§"/>
            </a:pPr>
            <a:r>
              <a:rPr lang="en-US" altLang="en-US">
                <a:ea typeface="MS PGothic" panose="020B0600070205080204" pitchFamily="34" charset="-128"/>
              </a:rPr>
              <a:t>Design and construct </a:t>
            </a:r>
          </a:p>
          <a:p>
            <a:pPr>
              <a:lnSpc>
                <a:spcPct val="85000"/>
              </a:lnSpc>
              <a:buFont typeface="Wingdings" panose="05000000000000000000" pitchFamily="2" charset="2"/>
              <a:buChar char="§"/>
            </a:pPr>
            <a:r>
              <a:rPr lang="en-US" altLang="en-US">
                <a:ea typeface="MS PGothic" panose="020B0600070205080204" pitchFamily="34" charset="-128"/>
              </a:rPr>
              <a:t>Quality assurance (test)</a:t>
            </a:r>
          </a:p>
          <a:p>
            <a:pPr>
              <a:lnSpc>
                <a:spcPct val="85000"/>
              </a:lnSpc>
              <a:buFont typeface="Wingdings" panose="05000000000000000000" pitchFamily="2" charset="2"/>
              <a:buChar char="§"/>
            </a:pPr>
            <a:r>
              <a:rPr lang="en-US" altLang="en-US">
                <a:ea typeface="MS PGothic" panose="020B0600070205080204" pitchFamily="34" charset="-128"/>
              </a:rPr>
              <a:t>Security and compliance</a:t>
            </a:r>
          </a:p>
          <a:p>
            <a:pPr>
              <a:lnSpc>
                <a:spcPct val="85000"/>
              </a:lnSpc>
              <a:buFont typeface="Wingdings" panose="05000000000000000000" pitchFamily="2" charset="2"/>
              <a:buChar char="§"/>
            </a:pPr>
            <a:r>
              <a:rPr lang="en-US" altLang="en-US">
                <a:ea typeface="MS PGothic" panose="020B0600070205080204" pitchFamily="34" charset="-128"/>
              </a:rPr>
              <a:t>Lifecycle management</a:t>
            </a:r>
          </a:p>
        </p:txBody>
      </p:sp>
      <p:sp>
        <p:nvSpPr>
          <p:cNvPr id="27656" name="Rectangle 22"/>
          <p:cNvSpPr>
            <a:spLocks noChangeArrowheads="1"/>
          </p:cNvSpPr>
          <p:nvPr/>
        </p:nvSpPr>
        <p:spPr bwMode="auto">
          <a:xfrm>
            <a:off x="2063751" y="3883025"/>
            <a:ext cx="365442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85000"/>
              </a:lnSpc>
              <a:buFont typeface="Wingdings" panose="05000000000000000000" pitchFamily="2" charset="2"/>
              <a:buChar char="§"/>
            </a:pPr>
            <a:r>
              <a:rPr lang="en-US" altLang="en-US">
                <a:ea typeface="MS PGothic" panose="020B0600070205080204" pitchFamily="34" charset="-128"/>
              </a:rPr>
              <a:t>Understand strategic direction</a:t>
            </a:r>
          </a:p>
          <a:p>
            <a:pPr>
              <a:lnSpc>
                <a:spcPct val="85000"/>
              </a:lnSpc>
              <a:buFont typeface="Wingdings" panose="05000000000000000000" pitchFamily="2" charset="2"/>
              <a:buChar char="§"/>
            </a:pPr>
            <a:r>
              <a:rPr lang="en-US" altLang="en-US">
                <a:ea typeface="MS PGothic" panose="020B0600070205080204" pitchFamily="34" charset="-128"/>
              </a:rPr>
              <a:t>Analyze </a:t>
            </a:r>
            <a:r>
              <a:rPr lang="en-US" altLang="en-US">
                <a:solidFill>
                  <a:srgbClr val="FF0000"/>
                </a:solidFill>
                <a:ea typeface="MS PGothic" panose="020B0600070205080204" pitchFamily="34" charset="-128"/>
              </a:rPr>
              <a:t>workloads</a:t>
            </a:r>
            <a:r>
              <a:rPr lang="en-US" altLang="en-US">
                <a:ea typeface="MS PGothic" panose="020B0600070205080204" pitchFamily="34" charset="-128"/>
              </a:rPr>
              <a:t> (apps. data etc.)</a:t>
            </a:r>
          </a:p>
          <a:p>
            <a:pPr>
              <a:lnSpc>
                <a:spcPct val="85000"/>
              </a:lnSpc>
              <a:buFont typeface="Wingdings" panose="05000000000000000000" pitchFamily="2" charset="2"/>
              <a:buChar char="§"/>
            </a:pPr>
            <a:r>
              <a:rPr lang="en-US" altLang="en-US">
                <a:ea typeface="MS PGothic" panose="020B0600070205080204" pitchFamily="34" charset="-128"/>
              </a:rPr>
              <a:t>Determine delivery model</a:t>
            </a:r>
          </a:p>
          <a:p>
            <a:pPr>
              <a:lnSpc>
                <a:spcPct val="85000"/>
              </a:lnSpc>
              <a:buFont typeface="Wingdings" panose="05000000000000000000" pitchFamily="2" charset="2"/>
              <a:buChar char="§"/>
            </a:pPr>
            <a:r>
              <a:rPr lang="en-US" altLang="en-US">
                <a:ea typeface="MS PGothic" panose="020B0600070205080204" pitchFamily="34" charset="-128"/>
              </a:rPr>
              <a:t>Define architecture</a:t>
            </a:r>
          </a:p>
          <a:p>
            <a:pPr>
              <a:lnSpc>
                <a:spcPct val="85000"/>
              </a:lnSpc>
              <a:buFont typeface="Wingdings" panose="05000000000000000000" pitchFamily="2" charset="2"/>
              <a:buChar char="§"/>
            </a:pPr>
            <a:r>
              <a:rPr lang="en-US" altLang="en-US">
                <a:ea typeface="MS PGothic" panose="020B0600070205080204" pitchFamily="34" charset="-128"/>
              </a:rPr>
              <a:t>Build the business case</a:t>
            </a:r>
          </a:p>
        </p:txBody>
      </p:sp>
      <p:sp>
        <p:nvSpPr>
          <p:cNvPr id="27657" name="Rectangle 23"/>
          <p:cNvSpPr>
            <a:spLocks noChangeArrowheads="1"/>
          </p:cNvSpPr>
          <p:nvPr/>
        </p:nvSpPr>
        <p:spPr bwMode="auto">
          <a:xfrm>
            <a:off x="8374063" y="5067301"/>
            <a:ext cx="20891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85000"/>
              </a:lnSpc>
              <a:buFont typeface="Wingdings" panose="05000000000000000000" pitchFamily="2" charset="2"/>
              <a:buChar char="§"/>
            </a:pPr>
            <a:r>
              <a:rPr lang="en-US" altLang="en-US">
                <a:ea typeface="MS PGothic" panose="020B0600070205080204" pitchFamily="34" charset="-128"/>
              </a:rPr>
              <a:t>Deploy </a:t>
            </a:r>
          </a:p>
          <a:p>
            <a:pPr>
              <a:lnSpc>
                <a:spcPct val="85000"/>
              </a:lnSpc>
              <a:buFont typeface="Wingdings" panose="05000000000000000000" pitchFamily="2" charset="2"/>
              <a:buChar char="§"/>
            </a:pPr>
            <a:r>
              <a:rPr lang="en-US" altLang="en-US">
                <a:ea typeface="MS PGothic" panose="020B0600070205080204" pitchFamily="34" charset="-128"/>
              </a:rPr>
              <a:t>Consume</a:t>
            </a:r>
          </a:p>
          <a:p>
            <a:pPr>
              <a:lnSpc>
                <a:spcPct val="85000"/>
              </a:lnSpc>
              <a:buFont typeface="Wingdings" panose="05000000000000000000" pitchFamily="2" charset="2"/>
              <a:buChar char="§"/>
            </a:pPr>
            <a:r>
              <a:rPr lang="en-US" altLang="en-US">
                <a:ea typeface="MS PGothic" panose="020B0600070205080204" pitchFamily="34" charset="-128"/>
              </a:rPr>
              <a:t>Manage</a:t>
            </a:r>
          </a:p>
          <a:p>
            <a:pPr>
              <a:lnSpc>
                <a:spcPct val="85000"/>
              </a:lnSpc>
              <a:buFont typeface="Wingdings" panose="05000000000000000000" pitchFamily="2" charset="2"/>
              <a:buChar char="§"/>
            </a:pPr>
            <a:r>
              <a:rPr lang="en-US" altLang="en-US">
                <a:ea typeface="MS PGothic" panose="020B0600070205080204" pitchFamily="34" charset="-128"/>
              </a:rPr>
              <a:t>Optimize</a:t>
            </a:r>
          </a:p>
        </p:txBody>
      </p:sp>
      <p:cxnSp>
        <p:nvCxnSpPr>
          <p:cNvPr id="16" name="Straight Connector 15"/>
          <p:cNvCxnSpPr/>
          <p:nvPr/>
        </p:nvCxnSpPr>
        <p:spPr bwMode="auto">
          <a:xfrm>
            <a:off x="2540001" y="3386138"/>
            <a:ext cx="3178175" cy="11112"/>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27659"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248285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p:nvPr/>
        </p:nvCxnSpPr>
        <p:spPr bwMode="auto">
          <a:xfrm rot="5400000">
            <a:off x="5026820" y="3742533"/>
            <a:ext cx="1412875" cy="7937"/>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27661"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127250"/>
            <a:ext cx="965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31"/>
          <p:cNvCxnSpPr/>
          <p:nvPr/>
        </p:nvCxnSpPr>
        <p:spPr bwMode="auto">
          <a:xfrm>
            <a:off x="5703888" y="4452939"/>
            <a:ext cx="2882900" cy="1587"/>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2766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29625" y="3943350"/>
            <a:ext cx="1219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6"/>
          <a:srcRect/>
          <a:stretch>
            <a:fillRect/>
          </a:stretch>
        </p:blipFill>
        <p:spPr bwMode="auto">
          <a:xfrm>
            <a:off x="1595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18" name="Rectangle 17"/>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50799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fld id="{41DC86D0-96A4-4800-8E4E-46A779AC1288}" type="slidenum">
              <a:rPr lang="en-US" altLang="en-US"/>
              <a:pPr/>
              <a:t>27</a:t>
            </a:fld>
            <a:endParaRPr lang="en-US" altLang="en-US"/>
          </a:p>
        </p:txBody>
      </p:sp>
      <p:cxnSp>
        <p:nvCxnSpPr>
          <p:cNvPr id="59" name="Straight Connector 58"/>
          <p:cNvCxnSpPr/>
          <p:nvPr/>
        </p:nvCxnSpPr>
        <p:spPr bwMode="auto">
          <a:xfrm>
            <a:off x="2095500" y="6383339"/>
            <a:ext cx="8572500" cy="1587"/>
          </a:xfrm>
          <a:prstGeom prst="line">
            <a:avLst/>
          </a:prstGeom>
          <a:noFill/>
          <a:ln w="63500" cap="flat" cmpd="sng" algn="ctr">
            <a:solidFill>
              <a:schemeClr val="bg1">
                <a:lumMod val="50000"/>
              </a:schemeClr>
            </a:solidFill>
            <a:prstDash val="solid"/>
            <a:round/>
            <a:headEnd type="none" w="med" len="med"/>
            <a:tailEnd type="none" w="med" len="med"/>
          </a:ln>
          <a:effectLst/>
        </p:spPr>
      </p:cxnSp>
      <p:sp>
        <p:nvSpPr>
          <p:cNvPr id="205827" name="Rectangle 4"/>
          <p:cNvSpPr>
            <a:spLocks noGrp="1" noChangeArrowheads="1"/>
          </p:cNvSpPr>
          <p:nvPr>
            <p:ph type="title" idx="4294967295"/>
            <p:custDataLst>
              <p:tags r:id="rId1"/>
            </p:custDataLst>
          </p:nvPr>
        </p:nvSpPr>
        <p:spPr>
          <a:xfrm>
            <a:off x="3238500" y="55848"/>
            <a:ext cx="8336973" cy="990602"/>
          </a:xfrm>
        </p:spPr>
        <p:txBody>
          <a:bodyPr>
            <a:normAutofit fontScale="90000"/>
          </a:bodyPr>
          <a:lstStyle/>
          <a:p>
            <a:r>
              <a:rPr lang="en-US" altLang="en-US" sz="3600" b="1" dirty="0"/>
              <a:t>Create a roadmap for cloud as part of the existing IT optimization strategy</a:t>
            </a:r>
          </a:p>
        </p:txBody>
      </p:sp>
      <p:sp>
        <p:nvSpPr>
          <p:cNvPr id="205828" name="Rectangle 10"/>
          <p:cNvSpPr>
            <a:spLocks noChangeArrowheads="1"/>
          </p:cNvSpPr>
          <p:nvPr>
            <p:custDataLst>
              <p:tags r:id="rId2"/>
            </p:custDataLst>
          </p:nvPr>
        </p:nvSpPr>
        <p:spPr bwMode="auto">
          <a:xfrm>
            <a:off x="2808288" y="3617914"/>
            <a:ext cx="1981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spcBef>
                <a:spcPct val="50000"/>
              </a:spcBef>
              <a:buClr>
                <a:schemeClr val="accent2"/>
              </a:buClr>
              <a:buFont typeface="Wingdings" panose="05000000000000000000" pitchFamily="2" charset="2"/>
              <a:buNone/>
            </a:pPr>
            <a:r>
              <a:rPr lang="en-US" altLang="en-US" sz="2000">
                <a:solidFill>
                  <a:srgbClr val="FCBB02"/>
                </a:solidFill>
                <a:ea typeface="MS PGothic" panose="020B0600070205080204" pitchFamily="34" charset="-128"/>
                <a:cs typeface="Arial" panose="020B0604020202020204" pitchFamily="34" charset="0"/>
              </a:rPr>
              <a:t>Consolidate</a:t>
            </a:r>
          </a:p>
        </p:txBody>
      </p:sp>
      <p:sp>
        <p:nvSpPr>
          <p:cNvPr id="205829" name="Rectangle 11"/>
          <p:cNvSpPr>
            <a:spLocks noChangeArrowheads="1"/>
          </p:cNvSpPr>
          <p:nvPr>
            <p:custDataLst>
              <p:tags r:id="rId3"/>
            </p:custDataLst>
          </p:nvPr>
        </p:nvSpPr>
        <p:spPr bwMode="auto">
          <a:xfrm>
            <a:off x="5537201" y="2790825"/>
            <a:ext cx="17446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nSpc>
                <a:spcPct val="100000"/>
              </a:lnSpc>
              <a:spcBef>
                <a:spcPct val="50000"/>
              </a:spcBef>
              <a:buClr>
                <a:schemeClr val="accent2"/>
              </a:buClr>
              <a:buFont typeface="Wingdings" panose="05000000000000000000" pitchFamily="2" charset="2"/>
              <a:buNone/>
            </a:pPr>
            <a:r>
              <a:rPr lang="en-US" altLang="en-US" sz="2000">
                <a:solidFill>
                  <a:srgbClr val="FCBB02"/>
                </a:solidFill>
                <a:ea typeface="MS PGothic" panose="020B0600070205080204" pitchFamily="34" charset="-128"/>
                <a:cs typeface="Arial" panose="020B0604020202020204" pitchFamily="34" charset="0"/>
              </a:rPr>
              <a:t>Virtualize</a:t>
            </a:r>
          </a:p>
        </p:txBody>
      </p:sp>
      <p:sp>
        <p:nvSpPr>
          <p:cNvPr id="205830" name="Rectangle 12"/>
          <p:cNvSpPr>
            <a:spLocks noChangeArrowheads="1"/>
          </p:cNvSpPr>
          <p:nvPr>
            <p:custDataLst>
              <p:tags r:id="rId4"/>
            </p:custDataLst>
          </p:nvPr>
        </p:nvSpPr>
        <p:spPr bwMode="auto">
          <a:xfrm>
            <a:off x="7967663" y="1816101"/>
            <a:ext cx="20574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spcBef>
                <a:spcPct val="50000"/>
              </a:spcBef>
              <a:buClr>
                <a:schemeClr val="accent2"/>
              </a:buClr>
              <a:buFont typeface="Wingdings" panose="05000000000000000000" pitchFamily="2" charset="2"/>
              <a:buNone/>
            </a:pPr>
            <a:r>
              <a:rPr lang="en-US" altLang="en-US" sz="2000">
                <a:solidFill>
                  <a:srgbClr val="FCBB02"/>
                </a:solidFill>
                <a:ea typeface="MS PGothic" panose="020B0600070205080204" pitchFamily="34" charset="-128"/>
                <a:cs typeface="Arial" panose="020B0604020202020204" pitchFamily="34" charset="0"/>
              </a:rPr>
              <a:t>Standardize</a:t>
            </a:r>
            <a:br>
              <a:rPr lang="en-US" altLang="en-US" sz="2000">
                <a:solidFill>
                  <a:srgbClr val="FCBB02"/>
                </a:solidFill>
                <a:ea typeface="MS PGothic" panose="020B0600070205080204" pitchFamily="34" charset="-128"/>
                <a:cs typeface="Arial" panose="020B0604020202020204" pitchFamily="34" charset="0"/>
              </a:rPr>
            </a:br>
            <a:r>
              <a:rPr lang="en-US" altLang="en-US" sz="2000">
                <a:solidFill>
                  <a:srgbClr val="FCBB02"/>
                </a:solidFill>
                <a:ea typeface="MS PGothic" panose="020B0600070205080204" pitchFamily="34" charset="-128"/>
                <a:cs typeface="Arial" panose="020B0604020202020204" pitchFamily="34" charset="0"/>
              </a:rPr>
              <a:t>and automate</a:t>
            </a:r>
          </a:p>
        </p:txBody>
      </p:sp>
      <p:sp>
        <p:nvSpPr>
          <p:cNvPr id="205831" name="Rectangle 15"/>
          <p:cNvSpPr>
            <a:spLocks noChangeArrowheads="1"/>
          </p:cNvSpPr>
          <p:nvPr>
            <p:custDataLst>
              <p:tags r:id="rId5"/>
            </p:custDataLst>
          </p:nvPr>
        </p:nvSpPr>
        <p:spPr bwMode="auto">
          <a:xfrm>
            <a:off x="2511426" y="4079875"/>
            <a:ext cx="2976563"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0" bIns="46800"/>
          <a:lstStyle>
            <a:lvl1pPr marL="24161750" indent="-24161750">
              <a:defRPr>
                <a:solidFill>
                  <a:schemeClr val="tx1"/>
                </a:solidFill>
                <a:latin typeface="Arial" panose="020B0604020202020204" pitchFamily="34" charset="0"/>
              </a:defRPr>
            </a:lvl1pPr>
            <a:lvl2pPr marL="292100" indent="-1778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marL="48958500" indent="-50787300">
              <a:defRPr>
                <a:solidFill>
                  <a:schemeClr val="tx1"/>
                </a:solidFill>
                <a:latin typeface="Arial" panose="020B0604020202020204" pitchFamily="34" charset="0"/>
              </a:defRPr>
            </a:lvl5pPr>
            <a:lvl6pPr marL="49415700" indent="-50787300" fontAlgn="base">
              <a:spcBef>
                <a:spcPct val="0"/>
              </a:spcBef>
              <a:spcAft>
                <a:spcPct val="0"/>
              </a:spcAft>
              <a:defRPr>
                <a:solidFill>
                  <a:schemeClr val="tx1"/>
                </a:solidFill>
                <a:latin typeface="Arial" panose="020B0604020202020204" pitchFamily="34" charset="0"/>
              </a:defRPr>
            </a:lvl6pPr>
            <a:lvl7pPr marL="49872900" indent="-50787300" fontAlgn="base">
              <a:spcBef>
                <a:spcPct val="0"/>
              </a:spcBef>
              <a:spcAft>
                <a:spcPct val="0"/>
              </a:spcAft>
              <a:defRPr>
                <a:solidFill>
                  <a:schemeClr val="tx1"/>
                </a:solidFill>
                <a:latin typeface="Arial" panose="020B0604020202020204" pitchFamily="34" charset="0"/>
              </a:defRPr>
            </a:lvl7pPr>
            <a:lvl8pPr marL="50330100" indent="-50787300" fontAlgn="base">
              <a:spcBef>
                <a:spcPct val="0"/>
              </a:spcBef>
              <a:spcAft>
                <a:spcPct val="0"/>
              </a:spcAft>
              <a:defRPr>
                <a:solidFill>
                  <a:schemeClr val="tx1"/>
                </a:solidFill>
                <a:latin typeface="Arial" panose="020B0604020202020204" pitchFamily="34" charset="0"/>
              </a:defRPr>
            </a:lvl8pPr>
            <a:lvl9pPr marL="50787300" indent="-50787300" fontAlgn="base">
              <a:spcBef>
                <a:spcPct val="0"/>
              </a:spcBef>
              <a:spcAft>
                <a:spcPct val="0"/>
              </a:spcAft>
              <a:defRPr>
                <a:solidFill>
                  <a:schemeClr val="tx1"/>
                </a:solidFill>
                <a:latin typeface="Arial" panose="020B0604020202020204" pitchFamily="34" charset="0"/>
              </a:defRPr>
            </a:lvl9pPr>
          </a:lstStyle>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Reduce infrastructure complexity</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Reduce staffing requirements</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Manage fewer things better</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Lower operational costs</a:t>
            </a:r>
          </a:p>
        </p:txBody>
      </p:sp>
      <p:sp>
        <p:nvSpPr>
          <p:cNvPr id="205832" name="Rectangle 16"/>
          <p:cNvSpPr>
            <a:spLocks noChangeArrowheads="1"/>
          </p:cNvSpPr>
          <p:nvPr>
            <p:custDataLst>
              <p:tags r:id="rId6"/>
            </p:custDataLst>
          </p:nvPr>
        </p:nvSpPr>
        <p:spPr bwMode="auto">
          <a:xfrm>
            <a:off x="5338764" y="3270250"/>
            <a:ext cx="2376487"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0" bIns="46800"/>
          <a:lstStyle>
            <a:lvl1pPr marL="24161750" indent="-24161750">
              <a:defRPr>
                <a:solidFill>
                  <a:schemeClr val="tx1"/>
                </a:solidFill>
                <a:latin typeface="Arial" panose="020B0604020202020204" pitchFamily="34" charset="0"/>
              </a:defRPr>
            </a:lvl1pPr>
            <a:lvl2pPr marL="179388" indent="-1778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Remove physical resource boundaries</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Increase hardware utilization</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Reduce hardware </a:t>
            </a:r>
            <a:br>
              <a:rPr lang="en-US" altLang="en-US" sz="1700">
                <a:ea typeface="MS PGothic" panose="020B0600070205080204" pitchFamily="34" charset="-128"/>
                <a:cs typeface="Arial" panose="020B0604020202020204" pitchFamily="34" charset="0"/>
              </a:rPr>
            </a:br>
            <a:r>
              <a:rPr lang="en-US" altLang="en-US" sz="1700">
                <a:ea typeface="MS PGothic" panose="020B0600070205080204" pitchFamily="34" charset="-128"/>
                <a:cs typeface="Arial" panose="020B0604020202020204" pitchFamily="34" charset="0"/>
              </a:rPr>
              <a:t>costs</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Simplify deployments</a:t>
            </a:r>
          </a:p>
        </p:txBody>
      </p:sp>
      <p:sp>
        <p:nvSpPr>
          <p:cNvPr id="205833" name="Rectangle 17"/>
          <p:cNvSpPr>
            <a:spLocks noChangeArrowheads="1"/>
          </p:cNvSpPr>
          <p:nvPr>
            <p:custDataLst>
              <p:tags r:id="rId7"/>
            </p:custDataLst>
          </p:nvPr>
        </p:nvSpPr>
        <p:spPr bwMode="auto">
          <a:xfrm>
            <a:off x="7691438" y="2509839"/>
            <a:ext cx="2741612"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0" bIns="46800"/>
          <a:lstStyle>
            <a:lvl1pPr marL="24161750" indent="-24161750">
              <a:defRPr>
                <a:solidFill>
                  <a:schemeClr val="tx1"/>
                </a:solidFill>
                <a:latin typeface="Arial" panose="020B0604020202020204" pitchFamily="34" charset="0"/>
              </a:defRPr>
            </a:lvl1pPr>
            <a:lvl2pPr marL="292100" indent="-1778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marL="635000" indent="-50787300">
              <a:defRPr>
                <a:solidFill>
                  <a:schemeClr val="tx1"/>
                </a:solidFill>
                <a:latin typeface="Arial" panose="020B0604020202020204" pitchFamily="34" charset="0"/>
              </a:defRPr>
            </a:lvl5pPr>
            <a:lvl6pPr marL="1092200" indent="-50787300" fontAlgn="base">
              <a:spcBef>
                <a:spcPct val="0"/>
              </a:spcBef>
              <a:spcAft>
                <a:spcPct val="0"/>
              </a:spcAft>
              <a:defRPr>
                <a:solidFill>
                  <a:schemeClr val="tx1"/>
                </a:solidFill>
                <a:latin typeface="Arial" panose="020B0604020202020204" pitchFamily="34" charset="0"/>
              </a:defRPr>
            </a:lvl6pPr>
            <a:lvl7pPr marL="1549400" indent="-50787300" fontAlgn="base">
              <a:spcBef>
                <a:spcPct val="0"/>
              </a:spcBef>
              <a:spcAft>
                <a:spcPct val="0"/>
              </a:spcAft>
              <a:defRPr>
                <a:solidFill>
                  <a:schemeClr val="tx1"/>
                </a:solidFill>
                <a:latin typeface="Arial" panose="020B0604020202020204" pitchFamily="34" charset="0"/>
              </a:defRPr>
            </a:lvl7pPr>
            <a:lvl8pPr marL="2006600" indent="-50787300" fontAlgn="base">
              <a:spcBef>
                <a:spcPct val="0"/>
              </a:spcBef>
              <a:spcAft>
                <a:spcPct val="0"/>
              </a:spcAft>
              <a:defRPr>
                <a:solidFill>
                  <a:schemeClr val="tx1"/>
                </a:solidFill>
                <a:latin typeface="Arial" panose="020B0604020202020204" pitchFamily="34" charset="0"/>
              </a:defRPr>
            </a:lvl8pPr>
            <a:lvl9pPr marL="2463800" indent="-50787300" fontAlgn="base">
              <a:spcBef>
                <a:spcPct val="0"/>
              </a:spcBef>
              <a:spcAft>
                <a:spcPct val="0"/>
              </a:spcAft>
              <a:defRPr>
                <a:solidFill>
                  <a:schemeClr val="tx1"/>
                </a:solidFill>
                <a:latin typeface="Arial" panose="020B0604020202020204" pitchFamily="34" charset="0"/>
              </a:defRPr>
            </a:lvl9pPr>
          </a:lstStyle>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Standardize services</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Reduce deployment cycles</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Enable scalability</a:t>
            </a:r>
          </a:p>
          <a:p>
            <a:pPr lvl="1">
              <a:spcBef>
                <a:spcPct val="5000"/>
              </a:spcBef>
              <a:buFont typeface="Wingdings" panose="05000000000000000000" pitchFamily="2" charset="2"/>
              <a:buChar char="§"/>
            </a:pPr>
            <a:r>
              <a:rPr lang="en-US" altLang="en-US" sz="1700">
                <a:ea typeface="MS PGothic" panose="020B0600070205080204" pitchFamily="34" charset="-128"/>
                <a:cs typeface="Arial" panose="020B0604020202020204" pitchFamily="34" charset="0"/>
              </a:rPr>
              <a:t>Flexible delivery</a:t>
            </a:r>
          </a:p>
        </p:txBody>
      </p:sp>
      <p:sp>
        <p:nvSpPr>
          <p:cNvPr id="205834" name="Rectangle 21" hidden="1"/>
          <p:cNvSpPr>
            <a:spLocks noChangeArrowheads="1"/>
          </p:cNvSpPr>
          <p:nvPr>
            <p:custDataLst>
              <p:tags r:id="rId8"/>
            </p:custDataLst>
          </p:nvPr>
        </p:nvSpPr>
        <p:spPr bwMode="auto">
          <a:xfrm>
            <a:off x="1524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37931725" indent="-37474525">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algn="ctr">
              <a:lnSpc>
                <a:spcPct val="100000"/>
              </a:lnSpc>
              <a:spcBef>
                <a:spcPct val="50000"/>
              </a:spcBef>
              <a:buClr>
                <a:schemeClr val="accent2"/>
              </a:buClr>
              <a:buFont typeface="Wingdings" panose="05000000000000000000" pitchFamily="2" charset="2"/>
              <a:buNone/>
            </a:pPr>
            <a:endParaRPr lang="de-DE" altLang="en-US" sz="2400">
              <a:ea typeface="MS PGothic" panose="020B0600070205080204" pitchFamily="34" charset="-128"/>
              <a:cs typeface="Arial" panose="020B0604020202020204" pitchFamily="34" charset="0"/>
            </a:endParaRPr>
          </a:p>
        </p:txBody>
      </p:sp>
      <p:pic>
        <p:nvPicPr>
          <p:cNvPr id="205835" name="Picture 3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90700" y="5619750"/>
            <a:ext cx="820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836" name="Straight Connector 34"/>
          <p:cNvCxnSpPr>
            <a:cxnSpLocks noChangeShapeType="1"/>
          </p:cNvCxnSpPr>
          <p:nvPr/>
        </p:nvCxnSpPr>
        <p:spPr bwMode="auto">
          <a:xfrm>
            <a:off x="2649538" y="3995739"/>
            <a:ext cx="2374900" cy="1587"/>
          </a:xfrm>
          <a:prstGeom prst="line">
            <a:avLst/>
          </a:prstGeom>
          <a:noFill/>
          <a:ln w="63500">
            <a:solidFill>
              <a:srgbClr val="EC932E"/>
            </a:solidFill>
            <a:round/>
            <a:headEnd/>
            <a:tailEnd/>
          </a:ln>
          <a:extLst>
            <a:ext uri="{909E8E84-426E-40DD-AFC4-6F175D3DCCD1}">
              <a14:hiddenFill xmlns:a14="http://schemas.microsoft.com/office/drawing/2010/main">
                <a:noFill/>
              </a14:hiddenFill>
            </a:ext>
          </a:extLst>
        </p:spPr>
      </p:cxnSp>
      <p:cxnSp>
        <p:nvCxnSpPr>
          <p:cNvPr id="205837" name="Straight Connector 39"/>
          <p:cNvCxnSpPr>
            <a:cxnSpLocks noChangeShapeType="1"/>
          </p:cNvCxnSpPr>
          <p:nvPr/>
        </p:nvCxnSpPr>
        <p:spPr bwMode="auto">
          <a:xfrm>
            <a:off x="7820026" y="2428875"/>
            <a:ext cx="2549525" cy="1588"/>
          </a:xfrm>
          <a:prstGeom prst="line">
            <a:avLst/>
          </a:prstGeom>
          <a:noFill/>
          <a:ln w="63500">
            <a:solidFill>
              <a:srgbClr val="EC932E"/>
            </a:solidFill>
            <a:round/>
            <a:headEnd/>
            <a:tailEnd/>
          </a:ln>
          <a:extLst>
            <a:ext uri="{909E8E84-426E-40DD-AFC4-6F175D3DCCD1}">
              <a14:hiddenFill xmlns:a14="http://schemas.microsoft.com/office/drawing/2010/main">
                <a:noFill/>
              </a14:hiddenFill>
            </a:ext>
          </a:extLst>
        </p:spPr>
      </p:cxnSp>
      <p:grpSp>
        <p:nvGrpSpPr>
          <p:cNvPr id="205838" name="Group 57"/>
          <p:cNvGrpSpPr>
            <a:grpSpLocks/>
          </p:cNvGrpSpPr>
          <p:nvPr/>
        </p:nvGrpSpPr>
        <p:grpSpPr bwMode="auto">
          <a:xfrm>
            <a:off x="4986339" y="3195638"/>
            <a:ext cx="414337" cy="774700"/>
            <a:chOff x="3462427" y="3195044"/>
            <a:chExt cx="414421" cy="775373"/>
          </a:xfrm>
        </p:grpSpPr>
        <p:cxnSp>
          <p:nvCxnSpPr>
            <p:cNvPr id="42" name="Straight Connector 41"/>
            <p:cNvCxnSpPr/>
            <p:nvPr/>
          </p:nvCxnSpPr>
          <p:spPr bwMode="auto">
            <a:xfrm rot="5400000">
              <a:off x="3227268" y="3727319"/>
              <a:ext cx="484609" cy="1587"/>
            </a:xfrm>
            <a:prstGeom prst="line">
              <a:avLst/>
            </a:prstGeom>
            <a:noFill/>
            <a:ln w="63500" cap="flat" cmpd="sng" algn="ctr">
              <a:solidFill>
                <a:schemeClr val="bg1">
                  <a:lumMod val="50000"/>
                </a:schemeClr>
              </a:solidFill>
              <a:prstDash val="solid"/>
              <a:round/>
              <a:headEnd type="none" w="med" len="med"/>
              <a:tailEnd type="none" w="med" len="med"/>
            </a:ln>
            <a:effectLst/>
          </p:spPr>
        </p:cxnSp>
        <p:cxnSp>
          <p:nvCxnSpPr>
            <p:cNvPr id="47" name="Straight Connector 46"/>
            <p:cNvCxnSpPr/>
            <p:nvPr/>
          </p:nvCxnSpPr>
          <p:spPr bwMode="auto">
            <a:xfrm flipV="1">
              <a:off x="3462427" y="3195044"/>
              <a:ext cx="414421" cy="308243"/>
            </a:xfrm>
            <a:prstGeom prst="line">
              <a:avLst/>
            </a:prstGeom>
            <a:noFill/>
            <a:ln w="63500" cap="flat" cmpd="sng" algn="ctr">
              <a:solidFill>
                <a:schemeClr val="bg1">
                  <a:lumMod val="50000"/>
                </a:schemeClr>
              </a:solidFill>
              <a:prstDash val="solid"/>
              <a:round/>
              <a:headEnd type="none" w="med" len="med"/>
              <a:tailEnd type="none" w="med" len="med"/>
            </a:ln>
            <a:effectLst/>
          </p:spPr>
        </p:cxnSp>
      </p:grpSp>
      <p:cxnSp>
        <p:nvCxnSpPr>
          <p:cNvPr id="54" name="Straight Connector 53"/>
          <p:cNvCxnSpPr/>
          <p:nvPr/>
        </p:nvCxnSpPr>
        <p:spPr bwMode="auto">
          <a:xfrm rot="5400000">
            <a:off x="7189789" y="2957514"/>
            <a:ext cx="484187" cy="1587"/>
          </a:xfrm>
          <a:prstGeom prst="line">
            <a:avLst/>
          </a:prstGeom>
          <a:noFill/>
          <a:ln w="63500" cap="flat" cmpd="sng" algn="ctr">
            <a:solidFill>
              <a:schemeClr val="bg1">
                <a:lumMod val="50000"/>
              </a:schemeClr>
            </a:solidFill>
            <a:prstDash val="solid"/>
            <a:round/>
            <a:headEnd type="none" w="med" len="med"/>
            <a:tailEnd type="none" w="med" len="med"/>
          </a:ln>
          <a:effectLst/>
        </p:spPr>
      </p:cxnSp>
      <p:cxnSp>
        <p:nvCxnSpPr>
          <p:cNvPr id="55" name="Straight Connector 54"/>
          <p:cNvCxnSpPr/>
          <p:nvPr/>
        </p:nvCxnSpPr>
        <p:spPr bwMode="auto">
          <a:xfrm flipV="1">
            <a:off x="7424739" y="2425700"/>
            <a:ext cx="414337" cy="306388"/>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22"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9576" y="3060701"/>
            <a:ext cx="981075" cy="7731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4988" y="2279650"/>
            <a:ext cx="982662" cy="7683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31176" y="1328738"/>
            <a:ext cx="982663" cy="774700"/>
          </a:xfrm>
          <a:prstGeom prst="rect">
            <a:avLst/>
          </a:prstGeom>
          <a:noFill/>
          <a:extLst>
            <a:ext uri="{909E8E84-426E-40DD-AFC4-6F175D3DCCD1}">
              <a14:hiddenFill xmlns:a14="http://schemas.microsoft.com/office/drawing/2010/main">
                <a:solidFill>
                  <a:srgbClr val="FFFFFF"/>
                </a:solidFill>
              </a14:hiddenFill>
            </a:ext>
          </a:extLst>
        </p:spPr>
      </p:pic>
      <p:cxnSp>
        <p:nvCxnSpPr>
          <p:cNvPr id="205846" name="Straight Connector 38"/>
          <p:cNvCxnSpPr>
            <a:cxnSpLocks noChangeShapeType="1"/>
          </p:cNvCxnSpPr>
          <p:nvPr/>
        </p:nvCxnSpPr>
        <p:spPr bwMode="auto">
          <a:xfrm>
            <a:off x="5389564" y="3182939"/>
            <a:ext cx="2065337" cy="1587"/>
          </a:xfrm>
          <a:prstGeom prst="line">
            <a:avLst/>
          </a:prstGeom>
          <a:noFill/>
          <a:ln w="63500">
            <a:solidFill>
              <a:srgbClr val="EC932E"/>
            </a:solidFill>
            <a:round/>
            <a:headEnd/>
            <a:tailEnd/>
          </a:ln>
          <a:extLst>
            <a:ext uri="{909E8E84-426E-40DD-AFC4-6F175D3DCCD1}">
              <a14:hiddenFill xmlns:a14="http://schemas.microsoft.com/office/drawing/2010/main">
                <a:noFill/>
              </a14:hiddenFill>
            </a:ext>
          </a:extLst>
        </p:spPr>
      </p:cxnSp>
      <p:pic>
        <p:nvPicPr>
          <p:cNvPr id="26" name="Picture 2"/>
          <p:cNvPicPr>
            <a:picLocks noChangeAspect="1" noChangeArrowheads="1"/>
          </p:cNvPicPr>
          <p:nvPr/>
        </p:nvPicPr>
        <p:blipFill>
          <a:blip r:embed="rId15"/>
          <a:srcRect/>
          <a:stretch>
            <a:fillRect/>
          </a:stretch>
        </p:blipFill>
        <p:spPr bwMode="auto">
          <a:xfrm>
            <a:off x="1595438" y="0"/>
            <a:ext cx="1643062" cy="928688"/>
          </a:xfrm>
          <a:prstGeom prst="rect">
            <a:avLst/>
          </a:prstGeom>
          <a:noFill/>
          <a:ln>
            <a:noFill/>
          </a:ln>
          <a:effectLst>
            <a:outerShdw blurRad="292100" dist="139700" dir="2700000" algn="tl" rotWithShape="0">
              <a:srgbClr val="333333">
                <a:alpha val="64998"/>
              </a:srgbClr>
            </a:outerShdw>
          </a:effectLst>
          <a:extLst/>
        </p:spPr>
      </p:pic>
      <p:sp>
        <p:nvSpPr>
          <p:cNvPr id="27" name="Rectangle 2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82176214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87118856-13C3-49B1-AEFF-847048B1F3F1}" type="slidenum">
              <a:rPr lang="en-US" altLang="en-US"/>
              <a:pPr/>
              <a:t>28</a:t>
            </a:fld>
            <a:endParaRPr lang="en-US" altLang="en-US"/>
          </a:p>
        </p:txBody>
      </p:sp>
      <p:sp>
        <p:nvSpPr>
          <p:cNvPr id="228354" name="Rectangle 2"/>
          <p:cNvSpPr>
            <a:spLocks noChangeArrowheads="1"/>
          </p:cNvSpPr>
          <p:nvPr/>
        </p:nvSpPr>
        <p:spPr bwMode="auto">
          <a:xfrm>
            <a:off x="3373869" y="49496"/>
            <a:ext cx="8445500" cy="89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r>
              <a:rPr lang="en-US" altLang="en-US" sz="3200" dirty="0">
                <a:solidFill>
                  <a:schemeClr val="tx1"/>
                </a:solidFill>
                <a:latin typeface="+mn-lt"/>
                <a:cs typeface="Arial" panose="020B0604020202020204" pitchFamily="34" charset="0"/>
              </a:rPr>
              <a:t>Movement from Traditional Environments to Cloud Can be in One Step or an Evolution</a:t>
            </a:r>
          </a:p>
        </p:txBody>
      </p:sp>
      <p:sp>
        <p:nvSpPr>
          <p:cNvPr id="228355" name="Rectangle 3"/>
          <p:cNvSpPr>
            <a:spLocks noChangeArrowheads="1"/>
          </p:cNvSpPr>
          <p:nvPr/>
        </p:nvSpPr>
        <p:spPr bwMode="auto">
          <a:xfrm>
            <a:off x="1682750" y="1463823"/>
            <a:ext cx="4254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pPr>
            <a:r>
              <a:rPr lang="en-US" altLang="ja-JP" sz="2000" i="1" dirty="0">
                <a:solidFill>
                  <a:srgbClr val="FCBB02"/>
                </a:solidFill>
                <a:ea typeface="MS PGothic" panose="020B0600070205080204" pitchFamily="34" charset="-128"/>
              </a:rPr>
              <a:t>Clients will make workload-driven trade offs among functions such as security, degree of customization, control and economics</a:t>
            </a:r>
            <a:endParaRPr lang="en-US" altLang="en-US" sz="2000" i="1" dirty="0">
              <a:solidFill>
                <a:srgbClr val="FCBB02"/>
              </a:solidFill>
              <a:ea typeface="MS PGothic" panose="020B0600070205080204" pitchFamily="34" charset="-128"/>
            </a:endParaRPr>
          </a:p>
        </p:txBody>
      </p:sp>
      <p:cxnSp>
        <p:nvCxnSpPr>
          <p:cNvPr id="37" name="Straight Connector 36"/>
          <p:cNvCxnSpPr/>
          <p:nvPr/>
        </p:nvCxnSpPr>
        <p:spPr bwMode="auto">
          <a:xfrm>
            <a:off x="2514600" y="6373814"/>
            <a:ext cx="8153400" cy="1587"/>
          </a:xfrm>
          <a:prstGeom prst="line">
            <a:avLst/>
          </a:prstGeom>
          <a:noFill/>
          <a:ln w="63500" cap="flat" cmpd="sng" algn="ctr">
            <a:solidFill>
              <a:schemeClr val="bg1">
                <a:lumMod val="50000"/>
              </a:schemeClr>
            </a:solidFill>
            <a:prstDash val="solid"/>
            <a:round/>
            <a:headEnd type="none" w="med" len="med"/>
            <a:tailEnd type="none" w="med" len="med"/>
          </a:ln>
          <a:effectLst/>
        </p:spPr>
      </p:cxnSp>
      <p:pic>
        <p:nvPicPr>
          <p:cNvPr id="228357" name="Picture 3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71650" y="5670550"/>
            <a:ext cx="820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3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9" y="1643064"/>
            <a:ext cx="7894637"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8359" name="Line 7"/>
          <p:cNvSpPr>
            <a:spLocks noChangeShapeType="1"/>
          </p:cNvSpPr>
          <p:nvPr/>
        </p:nvSpPr>
        <p:spPr bwMode="auto">
          <a:xfrm>
            <a:off x="2871788" y="5553075"/>
            <a:ext cx="72771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9" name="Picture 2"/>
          <p:cNvPicPr>
            <a:picLocks noChangeAspect="1" noChangeArrowheads="1"/>
          </p:cNvPicPr>
          <p:nvPr/>
        </p:nvPicPr>
        <p:blipFill>
          <a:blip r:embed="rId5"/>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10" name="Rectangle 9"/>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9587833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1"/>
          <p:cNvSpPr>
            <a:spLocks noGrp="1"/>
          </p:cNvSpPr>
          <p:nvPr>
            <p:ph type="sldNum" sz="quarter" idx="10"/>
          </p:nvPr>
        </p:nvSpPr>
        <p:spPr/>
        <p:txBody>
          <a:bodyPr/>
          <a:lstStyle/>
          <a:p>
            <a:fld id="{0A5BC4F9-636B-40A3-8F52-EDE4C26A553D}" type="slidenum">
              <a:rPr lang="en-US" altLang="en-US"/>
              <a:pPr/>
              <a:t>29</a:t>
            </a:fld>
            <a:endParaRPr lang="en-US" altLang="en-US"/>
          </a:p>
        </p:txBody>
      </p:sp>
      <p:sp>
        <p:nvSpPr>
          <p:cNvPr id="316418" name="Rectangle 35"/>
          <p:cNvSpPr>
            <a:spLocks noChangeArrowheads="1"/>
          </p:cNvSpPr>
          <p:nvPr/>
        </p:nvSpPr>
        <p:spPr bwMode="auto">
          <a:xfrm>
            <a:off x="1698625" y="1321237"/>
            <a:ext cx="8745538" cy="5121275"/>
          </a:xfrm>
          <a:prstGeom prst="rect">
            <a:avLst/>
          </a:prstGeom>
          <a:gradFill rotWithShape="1">
            <a:gsLst>
              <a:gs pos="0">
                <a:srgbClr val="EAEAEA"/>
              </a:gs>
              <a:gs pos="100000">
                <a:srgbClr val="6C6C6C">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endParaRPr lang="de-DE" altLang="en-US">
              <a:ea typeface="MS PGothic" panose="020B0600070205080204" pitchFamily="34" charset="-128"/>
            </a:endParaRPr>
          </a:p>
        </p:txBody>
      </p:sp>
      <p:grpSp>
        <p:nvGrpSpPr>
          <p:cNvPr id="316419" name="Group 393"/>
          <p:cNvGrpSpPr>
            <a:grpSpLocks/>
          </p:cNvGrpSpPr>
          <p:nvPr/>
        </p:nvGrpSpPr>
        <p:grpSpPr bwMode="auto">
          <a:xfrm>
            <a:off x="1851026" y="2527304"/>
            <a:ext cx="3656013" cy="3265488"/>
            <a:chOff x="465826" y="2311880"/>
            <a:chExt cx="3654803" cy="3264633"/>
          </a:xfrm>
        </p:grpSpPr>
        <p:grpSp>
          <p:nvGrpSpPr>
            <p:cNvPr id="316420" name="Group 384"/>
            <p:cNvGrpSpPr>
              <a:grpSpLocks/>
            </p:cNvGrpSpPr>
            <p:nvPr/>
          </p:nvGrpSpPr>
          <p:grpSpPr bwMode="auto">
            <a:xfrm>
              <a:off x="759731" y="2791146"/>
              <a:ext cx="3224904" cy="2371290"/>
              <a:chOff x="932260" y="3239720"/>
              <a:chExt cx="3224904" cy="2371290"/>
            </a:xfrm>
          </p:grpSpPr>
          <p:pic>
            <p:nvPicPr>
              <p:cNvPr id="316421" name="Picture 364" descr="Gra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8198" y="3239720"/>
                <a:ext cx="609550" cy="99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2" name="Picture 369" descr="Gra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2260" y="4321800"/>
                <a:ext cx="792415" cy="56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3" name="Picture 370" descr="Cy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7405" y="4669508"/>
                <a:ext cx="603454" cy="7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4" name="Picture 371" descr="Cya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0024" y="5301518"/>
                <a:ext cx="603454" cy="18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5" name="Picture 373" descr="Orang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83755" y="3350421"/>
                <a:ext cx="621741" cy="847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6" name="Picture 376" descr="Green Disk.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26108" y="3311991"/>
                <a:ext cx="469353" cy="1035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7" name="Picture 377" descr="Green Disk.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040485" y="4430555"/>
                <a:ext cx="469353" cy="57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8" name="Picture 378" descr="Green Disk.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53751" y="5221311"/>
                <a:ext cx="315860" cy="38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29" name="Picture 379" descr="Purp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51814" y="4478158"/>
                <a:ext cx="329157" cy="42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30" name="Picture 380" descr="Purpl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75620" y="3326248"/>
                <a:ext cx="481544" cy="48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31" name="Picture 381" descr="Purple.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655491" y="3823704"/>
                <a:ext cx="481544" cy="48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32" name="Picture 382" descr="Purp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31685" y="5113638"/>
                <a:ext cx="329157" cy="42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6433" name="Picture 383" descr="Purple.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89187" y="5193691"/>
                <a:ext cx="609550" cy="33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6434" name="TextBox 385"/>
            <p:cNvSpPr txBox="1">
              <a:spLocks noChangeArrowheads="1"/>
            </p:cNvSpPr>
            <p:nvPr/>
          </p:nvSpPr>
          <p:spPr bwMode="auto">
            <a:xfrm>
              <a:off x="1432294" y="2311880"/>
              <a:ext cx="1694889" cy="3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ea typeface="MS PGothic" panose="020B0600070205080204" pitchFamily="34" charset="-128"/>
                </a:rPr>
                <a:t>Stack Oriented</a:t>
              </a:r>
            </a:p>
          </p:txBody>
        </p:sp>
        <p:sp>
          <p:nvSpPr>
            <p:cNvPr id="316435" name="TextBox 386"/>
            <p:cNvSpPr txBox="1">
              <a:spLocks noChangeArrowheads="1"/>
            </p:cNvSpPr>
            <p:nvPr/>
          </p:nvSpPr>
          <p:spPr bwMode="auto">
            <a:xfrm>
              <a:off x="465826" y="5209896"/>
              <a:ext cx="971229" cy="3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ea typeface="MS PGothic" panose="020B0600070205080204" pitchFamily="34" charset="-128"/>
                </a:rPr>
                <a:t>Servers</a:t>
              </a:r>
            </a:p>
          </p:txBody>
        </p:sp>
        <p:sp>
          <p:nvSpPr>
            <p:cNvPr id="316436" name="TextBox 387"/>
            <p:cNvSpPr txBox="1">
              <a:spLocks noChangeArrowheads="1"/>
            </p:cNvSpPr>
            <p:nvPr/>
          </p:nvSpPr>
          <p:spPr bwMode="auto">
            <a:xfrm>
              <a:off x="1570361" y="5209896"/>
              <a:ext cx="1136274" cy="3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ea typeface="MS PGothic" panose="020B0600070205080204" pitchFamily="34" charset="-128"/>
                </a:rPr>
                <a:t>Networks</a:t>
              </a:r>
            </a:p>
          </p:txBody>
        </p:sp>
        <p:sp>
          <p:nvSpPr>
            <p:cNvPr id="316437" name="TextBox 388"/>
            <p:cNvSpPr txBox="1">
              <a:spLocks noChangeArrowheads="1"/>
            </p:cNvSpPr>
            <p:nvPr/>
          </p:nvSpPr>
          <p:spPr bwMode="auto">
            <a:xfrm>
              <a:off x="2778048" y="5209896"/>
              <a:ext cx="628442" cy="3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ea typeface="MS PGothic" panose="020B0600070205080204" pitchFamily="34" charset="-128"/>
                </a:rPr>
                <a:t>Disk</a:t>
              </a:r>
            </a:p>
          </p:txBody>
        </p:sp>
        <p:sp>
          <p:nvSpPr>
            <p:cNvPr id="316438" name="TextBox 389"/>
            <p:cNvSpPr txBox="1">
              <a:spLocks noChangeArrowheads="1"/>
            </p:cNvSpPr>
            <p:nvPr/>
          </p:nvSpPr>
          <p:spPr bwMode="auto">
            <a:xfrm>
              <a:off x="3416012" y="5209896"/>
              <a:ext cx="704617" cy="36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a:ea typeface="MS PGothic" panose="020B0600070205080204" pitchFamily="34" charset="-128"/>
                </a:rPr>
                <a:t>Tape</a:t>
              </a:r>
            </a:p>
          </p:txBody>
        </p:sp>
      </p:grpSp>
      <p:sp>
        <p:nvSpPr>
          <p:cNvPr id="395" name="Rectangle 394"/>
          <p:cNvSpPr>
            <a:spLocks noChangeArrowheads="1"/>
          </p:cNvSpPr>
          <p:nvPr/>
        </p:nvSpPr>
        <p:spPr bwMode="auto">
          <a:xfrm>
            <a:off x="2111375" y="1557195"/>
            <a:ext cx="745013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95000"/>
              </a:lnSpc>
              <a:spcAft>
                <a:spcPct val="15000"/>
              </a:spcAft>
              <a:buSzPct val="110000"/>
            </a:pPr>
            <a:r>
              <a:rPr lang="en-US" altLang="en-US" sz="1600" i="1" dirty="0">
                <a:ea typeface="MS PGothic" panose="020B0600070205080204" pitchFamily="34" charset="-128"/>
              </a:rPr>
              <a:t>Ensembles are scalable pools of computing power and storage that are manageable as single systems. They will replace multitudes of individual IT systems and reduce the labor required for physical systems management</a:t>
            </a:r>
            <a:r>
              <a:rPr lang="en-US" altLang="ja-JP" sz="1600" i="1" dirty="0">
                <a:ea typeface="MS PGothic" panose="020B0600070205080204" pitchFamily="34" charset="-128"/>
              </a:rPr>
              <a:t>.</a:t>
            </a:r>
            <a:endParaRPr lang="en-US" altLang="en-US" sz="1600" i="1" dirty="0">
              <a:ea typeface="MS PGothic" panose="020B0600070205080204" pitchFamily="34" charset="-128"/>
            </a:endParaRPr>
          </a:p>
        </p:txBody>
      </p:sp>
      <p:grpSp>
        <p:nvGrpSpPr>
          <p:cNvPr id="4" name="Group 403"/>
          <p:cNvGrpSpPr>
            <a:grpSpLocks/>
          </p:cNvGrpSpPr>
          <p:nvPr/>
        </p:nvGrpSpPr>
        <p:grpSpPr bwMode="auto">
          <a:xfrm>
            <a:off x="6819900" y="2424117"/>
            <a:ext cx="2211388" cy="793750"/>
            <a:chOff x="5196385" y="3119216"/>
            <a:chExt cx="1690114" cy="538383"/>
          </a:xfrm>
        </p:grpSpPr>
        <p:pic>
          <p:nvPicPr>
            <p:cNvPr id="316441" name="Picture 397" descr="Orange.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96385" y="3119216"/>
              <a:ext cx="1690114" cy="53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42" name="TextBox 400"/>
            <p:cNvSpPr txBox="1">
              <a:spLocks noChangeArrowheads="1"/>
            </p:cNvSpPr>
            <p:nvPr/>
          </p:nvSpPr>
          <p:spPr bwMode="auto">
            <a:xfrm>
              <a:off x="5331060" y="3273194"/>
              <a:ext cx="1415911" cy="26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lnSpc>
                  <a:spcPct val="100000"/>
                </a:lnSpc>
              </a:pPr>
              <a:r>
                <a:rPr lang="en-US" altLang="en-US" sz="2000">
                  <a:ea typeface="MS PGothic" panose="020B0600070205080204" pitchFamily="34" charset="-128"/>
                </a:rPr>
                <a:t>Ensemble</a:t>
              </a:r>
            </a:p>
          </p:txBody>
        </p:sp>
      </p:grpSp>
      <p:grpSp>
        <p:nvGrpSpPr>
          <p:cNvPr id="5" name="Group 404"/>
          <p:cNvGrpSpPr>
            <a:grpSpLocks/>
          </p:cNvGrpSpPr>
          <p:nvPr/>
        </p:nvGrpSpPr>
        <p:grpSpPr bwMode="auto">
          <a:xfrm>
            <a:off x="8301038" y="3695410"/>
            <a:ext cx="1695450" cy="674688"/>
            <a:chOff x="5058363" y="3291745"/>
            <a:chExt cx="1100898" cy="350689"/>
          </a:xfrm>
        </p:grpSpPr>
        <p:pic>
          <p:nvPicPr>
            <p:cNvPr id="316444" name="Picture 398" descr="Red.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58363" y="3291745"/>
              <a:ext cx="1100898" cy="350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45" name="TextBox 401"/>
            <p:cNvSpPr txBox="1">
              <a:spLocks noChangeArrowheads="1"/>
            </p:cNvSpPr>
            <p:nvPr/>
          </p:nvSpPr>
          <p:spPr bwMode="auto">
            <a:xfrm>
              <a:off x="5165567" y="3381686"/>
              <a:ext cx="885460" cy="20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1400">
                  <a:ea typeface="MS PGothic" panose="020B0600070205080204" pitchFamily="34" charset="-128"/>
                </a:rPr>
                <a:t> </a:t>
              </a:r>
              <a:r>
                <a:rPr lang="en-US" altLang="en-US" sz="2000">
                  <a:ea typeface="MS PGothic" panose="020B0600070205080204" pitchFamily="34" charset="-128"/>
                </a:rPr>
                <a:t>Ensemble</a:t>
              </a:r>
            </a:p>
          </p:txBody>
        </p:sp>
      </p:grpSp>
      <p:grpSp>
        <p:nvGrpSpPr>
          <p:cNvPr id="6" name="Group 405"/>
          <p:cNvGrpSpPr>
            <a:grpSpLocks/>
          </p:cNvGrpSpPr>
          <p:nvPr/>
        </p:nvGrpSpPr>
        <p:grpSpPr bwMode="auto">
          <a:xfrm>
            <a:off x="6824663" y="5129938"/>
            <a:ext cx="3135312" cy="998538"/>
            <a:chOff x="5437924" y="4982522"/>
            <a:chExt cx="3136733" cy="999201"/>
          </a:xfrm>
        </p:grpSpPr>
        <p:pic>
          <p:nvPicPr>
            <p:cNvPr id="316447" name="Picture 399" descr="Blu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437924" y="4982522"/>
              <a:ext cx="3136733" cy="99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48" name="TextBox 402"/>
            <p:cNvSpPr txBox="1">
              <a:spLocks noChangeArrowheads="1"/>
            </p:cNvSpPr>
            <p:nvPr/>
          </p:nvSpPr>
          <p:spPr bwMode="auto">
            <a:xfrm>
              <a:off x="6259033" y="5290702"/>
              <a:ext cx="1315046" cy="3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000">
                  <a:ea typeface="MS PGothic" panose="020B0600070205080204" pitchFamily="34" charset="-128"/>
                </a:rPr>
                <a:t>Ensemble</a:t>
              </a:r>
            </a:p>
          </p:txBody>
        </p:sp>
      </p:grpSp>
      <p:sp>
        <p:nvSpPr>
          <p:cNvPr id="407" name="Right Arrow 406"/>
          <p:cNvSpPr>
            <a:spLocks noChangeArrowheads="1"/>
          </p:cNvSpPr>
          <p:nvPr/>
        </p:nvSpPr>
        <p:spPr bwMode="auto">
          <a:xfrm>
            <a:off x="5449888" y="3427415"/>
            <a:ext cx="1770062" cy="1828800"/>
          </a:xfrm>
          <a:prstGeom prst="rightArrow">
            <a:avLst>
              <a:gd name="adj1" fmla="val 73093"/>
              <a:gd name="adj2" fmla="val 42782"/>
            </a:avLst>
          </a:prstGeom>
          <a:gradFill rotWithShape="1">
            <a:gsLst>
              <a:gs pos="0">
                <a:srgbClr val="006699">
                  <a:gamma/>
                  <a:shade val="46275"/>
                  <a:invGamma/>
                  <a:alpha val="0"/>
                </a:srgbClr>
              </a:gs>
              <a:gs pos="100000">
                <a:srgbClr val="006699">
                  <a:alpha val="47000"/>
                </a:srgbClr>
              </a:gs>
            </a:gsLst>
            <a:lin ang="0" scaled="1"/>
          </a:gradFill>
          <a:ln w="9525" algn="ctr">
            <a:noFill/>
            <a:miter lim="800000"/>
            <a:headEnd/>
            <a:tailEnd/>
          </a:ln>
          <a:effectLst/>
        </p:spPr>
        <p:txBody>
          <a:bodyPr anchor="ctr"/>
          <a:lstStyle/>
          <a:p>
            <a:pPr algn="ctr">
              <a:lnSpc>
                <a:spcPct val="100000"/>
              </a:lnSpc>
              <a:defRPr/>
            </a:pPr>
            <a:endParaRPr lang="en-US" dirty="0">
              <a:solidFill>
                <a:schemeClr val="lt1"/>
              </a:solidFill>
            </a:endParaRPr>
          </a:p>
        </p:txBody>
      </p:sp>
      <p:sp>
        <p:nvSpPr>
          <p:cNvPr id="316450" name="Rectangle 34"/>
          <p:cNvSpPr>
            <a:spLocks noGrp="1" noChangeArrowheads="1"/>
          </p:cNvSpPr>
          <p:nvPr>
            <p:ph type="title" idx="4294967295"/>
          </p:nvPr>
        </p:nvSpPr>
        <p:spPr>
          <a:xfrm>
            <a:off x="1706563" y="924340"/>
            <a:ext cx="8686800" cy="332399"/>
          </a:xfrm>
        </p:spPr>
        <p:txBody>
          <a:bodyPr vert="horz" lIns="0" tIns="0" rIns="0" bIns="0" rtlCol="0" anchor="ctr">
            <a:spAutoFit/>
          </a:bodyPr>
          <a:lstStyle/>
          <a:p>
            <a:r>
              <a:rPr lang="en-US" altLang="en-US" sz="2400" dirty="0"/>
              <a:t>A New Model For Building Cloud Computing Environments</a:t>
            </a:r>
          </a:p>
        </p:txBody>
      </p:sp>
      <p:sp>
        <p:nvSpPr>
          <p:cNvPr id="36" name="Title 1"/>
          <p:cNvSpPr txBox="1">
            <a:spLocks/>
          </p:cNvSpPr>
          <p:nvPr/>
        </p:nvSpPr>
        <p:spPr>
          <a:xfrm>
            <a:off x="3359151" y="71439"/>
            <a:ext cx="6880225" cy="64293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4800" b="1" dirty="0"/>
              <a:t>Cloud Computing Environment</a:t>
            </a:r>
          </a:p>
        </p:txBody>
      </p:sp>
      <p:pic>
        <p:nvPicPr>
          <p:cNvPr id="37" name="Picture 2"/>
          <p:cNvPicPr>
            <a:picLocks noChangeAspect="1" noChangeArrowheads="1"/>
          </p:cNvPicPr>
          <p:nvPr/>
        </p:nvPicPr>
        <p:blipFill>
          <a:blip r:embed="rId15"/>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38" name="Rectangle 37"/>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573116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2000"/>
                                        <p:tgtEl>
                                          <p:spTgt spid="407"/>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95"/>
                                        </p:tgtEl>
                                        <p:attrNameLst>
                                          <p:attrName>style.visibility</p:attrName>
                                        </p:attrNameLst>
                                      </p:cBhvr>
                                      <p:to>
                                        <p:strVal val="visible"/>
                                      </p:to>
                                    </p:set>
                                    <p:animEffect transition="in" filter="fade">
                                      <p:cBhvr>
                                        <p:cTn id="11" dur="2000"/>
                                        <p:tgtEl>
                                          <p:spTgt spid="395"/>
                                        </p:tgtEl>
                                      </p:cBhvr>
                                    </p:animEffect>
                                  </p:child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par>
                          <p:cTn id="16" fill="hold" nodeType="afterGroup">
                            <p:stCondLst>
                              <p:cond delay="6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childTnLst>
                                </p:cTn>
                              </p:par>
                            </p:childTnLst>
                          </p:cTn>
                        </p:par>
                        <p:par>
                          <p:cTn id="20" fill="hold" nodeType="afterGroup">
                            <p:stCondLst>
                              <p:cond delay="8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p:bldP spid="4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359150" y="44450"/>
            <a:ext cx="6635750" cy="863600"/>
          </a:xfrm>
        </p:spPr>
        <p:txBody>
          <a:bodyPr>
            <a:normAutofit fontScale="90000"/>
          </a:bodyPr>
          <a:lstStyle/>
          <a:p>
            <a:pPr algn="l"/>
            <a:r>
              <a:rPr lang="en-US" altLang="en-US" sz="6000" b="1" dirty="0"/>
              <a:t>Objectives</a:t>
            </a:r>
          </a:p>
        </p:txBody>
      </p:sp>
      <p:sp>
        <p:nvSpPr>
          <p:cNvPr id="6147" name="Rectangle 3"/>
          <p:cNvSpPr>
            <a:spLocks noGrp="1" noChangeArrowheads="1"/>
          </p:cNvSpPr>
          <p:nvPr>
            <p:ph type="body" idx="1"/>
          </p:nvPr>
        </p:nvSpPr>
        <p:spPr>
          <a:xfrm>
            <a:off x="1774824" y="1135062"/>
            <a:ext cx="8893175" cy="5267327"/>
          </a:xfrm>
        </p:spPr>
        <p:txBody>
          <a:bodyPr rtlCol="0">
            <a:normAutofit fontScale="92500" lnSpcReduction="10000"/>
          </a:bodyPr>
          <a:lstStyle/>
          <a:p>
            <a:pPr algn="just">
              <a:buNone/>
              <a:defRPr/>
            </a:pPr>
            <a:r>
              <a:rPr lang="en-US" altLang="en-US" dirty="0"/>
              <a:t>After completing this talk, you should be familiar with:</a:t>
            </a:r>
          </a:p>
          <a:p>
            <a:pPr algn="just">
              <a:defRPr/>
            </a:pPr>
            <a:r>
              <a:rPr lang="en-US" altLang="en-US" dirty="0"/>
              <a:t>Cloud computing definition</a:t>
            </a:r>
          </a:p>
          <a:p>
            <a:pPr algn="just">
              <a:defRPr/>
            </a:pPr>
            <a:r>
              <a:rPr lang="en-US" altLang="en-US" dirty="0"/>
              <a:t>Describing cloud computing in one sentence</a:t>
            </a:r>
          </a:p>
          <a:p>
            <a:pPr algn="just">
              <a:defRPr/>
            </a:pPr>
            <a:r>
              <a:rPr lang="en-US" altLang="en-US" dirty="0"/>
              <a:t>Factors that lead to the adoption of cloud computing</a:t>
            </a:r>
          </a:p>
          <a:p>
            <a:pPr algn="just">
              <a:defRPr/>
            </a:pPr>
            <a:r>
              <a:rPr lang="en-US" altLang="en-US" dirty="0"/>
              <a:t>Explaining cloud concepts such as, infrastructure as a service, </a:t>
            </a:r>
            <a:r>
              <a:rPr lang="en-US" altLang="en-US" dirty="0">
                <a:solidFill>
                  <a:srgbClr val="000000"/>
                </a:solidFill>
              </a:rPr>
              <a:t>platform</a:t>
            </a:r>
            <a:r>
              <a:rPr lang="en-US" altLang="en-US" dirty="0"/>
              <a:t> as a service, and software as a service</a:t>
            </a:r>
          </a:p>
          <a:p>
            <a:pPr algn="just">
              <a:defRPr/>
            </a:pPr>
            <a:r>
              <a:rPr lang="en-US" altLang="en-US" dirty="0"/>
              <a:t>Business benefits of cloud computing for IT, application development, and testing</a:t>
            </a:r>
          </a:p>
          <a:p>
            <a:pPr algn="just">
              <a:defRPr/>
            </a:pPr>
            <a:r>
              <a:rPr lang="en-US" altLang="en-US" dirty="0"/>
              <a:t>Describing cloud computing deployment models</a:t>
            </a:r>
          </a:p>
          <a:p>
            <a:pPr algn="just">
              <a:defRPr/>
            </a:pPr>
            <a:r>
              <a:rPr lang="en-US" altLang="en-US" dirty="0"/>
              <a:t>Identifying cloud computing adoption risks</a:t>
            </a:r>
          </a:p>
          <a:p>
            <a:pPr algn="just">
              <a:defRPr/>
            </a:pPr>
            <a:r>
              <a:rPr lang="en-US" altLang="en-US" dirty="0"/>
              <a:t>Differentiating between traditional IT and cloud computing services.</a:t>
            </a:r>
          </a:p>
          <a:p>
            <a:pPr algn="just">
              <a:defRPr/>
            </a:pPr>
            <a:endParaRPr lang="en-US" altLang="en-US" dirty="0"/>
          </a:p>
        </p:txBody>
      </p:sp>
      <p:pic>
        <p:nvPicPr>
          <p:cNvPr id="5"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8" name="Rectangle 7"/>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custDataLst>
      <p:tags r:id="rId1"/>
    </p:custDataLst>
    <p:extLst>
      <p:ext uri="{BB962C8B-B14F-4D97-AF65-F5344CB8AC3E}">
        <p14:creationId xmlns:p14="http://schemas.microsoft.com/office/powerpoint/2010/main" val="84174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0"/>
          </p:nvPr>
        </p:nvSpPr>
        <p:spPr/>
        <p:txBody>
          <a:bodyPr/>
          <a:lstStyle/>
          <a:p>
            <a:fld id="{A9572997-1DA6-45C8-BF37-C78490A51600}" type="slidenum">
              <a:rPr lang="en-US" altLang="en-US"/>
              <a:pPr/>
              <a:t>30</a:t>
            </a:fld>
            <a:endParaRPr lang="en-US" altLang="en-US"/>
          </a:p>
        </p:txBody>
      </p:sp>
      <p:sp>
        <p:nvSpPr>
          <p:cNvPr id="275458" name="Title 1"/>
          <p:cNvSpPr>
            <a:spLocks noGrp="1"/>
          </p:cNvSpPr>
          <p:nvPr>
            <p:ph type="title" idx="4294967295"/>
          </p:nvPr>
        </p:nvSpPr>
        <p:spPr>
          <a:xfrm>
            <a:off x="1685782" y="926237"/>
            <a:ext cx="8715375" cy="1189038"/>
          </a:xfrm>
        </p:spPr>
        <p:txBody>
          <a:bodyPr/>
          <a:lstStyle/>
          <a:p>
            <a:r>
              <a:rPr lang="en-US" altLang="en-US" sz="2900" dirty="0">
                <a:solidFill>
                  <a:schemeClr val="accent1"/>
                </a:solidFill>
              </a:rPr>
              <a:t>Cloud is an opportunity—will you be able to take advantage?</a:t>
            </a:r>
          </a:p>
        </p:txBody>
      </p:sp>
      <p:sp>
        <p:nvSpPr>
          <p:cNvPr id="275459" name="Content Placeholder 2"/>
          <p:cNvSpPr>
            <a:spLocks noGrp="1"/>
          </p:cNvSpPr>
          <p:nvPr>
            <p:ph idx="4294967295"/>
          </p:nvPr>
        </p:nvSpPr>
        <p:spPr>
          <a:xfrm>
            <a:off x="4732339" y="1874838"/>
            <a:ext cx="5527675" cy="3078162"/>
          </a:xfrm>
        </p:spPr>
        <p:txBody>
          <a:bodyPr/>
          <a:lstStyle/>
          <a:p>
            <a:pPr>
              <a:spcBef>
                <a:spcPts val="963"/>
              </a:spcBef>
            </a:pPr>
            <a:r>
              <a:rPr lang="en-US" altLang="en-US" sz="2200"/>
              <a:t>Technology is enabling a smarter planet</a:t>
            </a:r>
          </a:p>
          <a:p>
            <a:pPr>
              <a:spcBef>
                <a:spcPts val="963"/>
              </a:spcBef>
            </a:pPr>
            <a:endParaRPr lang="en-US" altLang="en-US" sz="2200"/>
          </a:p>
          <a:p>
            <a:pPr>
              <a:spcBef>
                <a:spcPts val="963"/>
              </a:spcBef>
            </a:pPr>
            <a:r>
              <a:rPr lang="en-US" altLang="en-US" sz="2200"/>
              <a:t>We must face head-on the challenges to building an effective IT</a:t>
            </a:r>
          </a:p>
          <a:p>
            <a:pPr>
              <a:spcBef>
                <a:spcPts val="963"/>
              </a:spcBef>
            </a:pPr>
            <a:endParaRPr lang="en-US" altLang="en-US" sz="2200"/>
          </a:p>
          <a:p>
            <a:pPr>
              <a:spcBef>
                <a:spcPts val="963"/>
              </a:spcBef>
            </a:pPr>
            <a:r>
              <a:rPr lang="en-US" altLang="en-US" sz="2200"/>
              <a:t>Cloud computing is one key way to address the challenges of a smarter planet</a:t>
            </a:r>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01" y="2493963"/>
            <a:ext cx="1450975" cy="4449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4" y="2262189"/>
            <a:ext cx="841375" cy="669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314" y="2713038"/>
            <a:ext cx="847725" cy="6588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89" y="1944689"/>
            <a:ext cx="846137" cy="6699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3239" y="2505075"/>
            <a:ext cx="573087" cy="4635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3275" y="2816225"/>
            <a:ext cx="573088" cy="450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9"/>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12" name="Rectangle 11"/>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
        <p:nvSpPr>
          <p:cNvPr id="14" name="標題 1"/>
          <p:cNvSpPr txBox="1">
            <a:spLocks/>
          </p:cNvSpPr>
          <p:nvPr/>
        </p:nvSpPr>
        <p:spPr>
          <a:xfrm>
            <a:off x="3241100" y="0"/>
            <a:ext cx="8258174" cy="9782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000" b="1" dirty="0"/>
              <a:t>Summary</a:t>
            </a:r>
            <a:endParaRPr lang="zh-TW" altLang="en-US" b="1" dirty="0"/>
          </a:p>
        </p:txBody>
      </p:sp>
    </p:spTree>
    <p:extLst>
      <p:ext uri="{BB962C8B-B14F-4D97-AF65-F5344CB8AC3E}">
        <p14:creationId xmlns:p14="http://schemas.microsoft.com/office/powerpoint/2010/main" val="3337123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95626" y="-15874"/>
            <a:ext cx="8258174" cy="994118"/>
          </a:xfrm>
        </p:spPr>
        <p:txBody>
          <a:bodyPr/>
          <a:lstStyle/>
          <a:p>
            <a:r>
              <a:rPr lang="en-US" altLang="zh-TW" b="1" dirty="0"/>
              <a:t>Conclusion</a:t>
            </a:r>
            <a:endParaRPr lang="zh-TW" altLang="en-US" b="1" dirty="0"/>
          </a:p>
        </p:txBody>
      </p:sp>
      <p:sp>
        <p:nvSpPr>
          <p:cNvPr id="3" name="內容版面配置區 2"/>
          <p:cNvSpPr>
            <a:spLocks noGrp="1"/>
          </p:cNvSpPr>
          <p:nvPr>
            <p:ph idx="1"/>
          </p:nvPr>
        </p:nvSpPr>
        <p:spPr>
          <a:xfrm>
            <a:off x="838200" y="1825625"/>
            <a:ext cx="8577649" cy="4351338"/>
          </a:xfrm>
        </p:spPr>
        <p:txBody>
          <a:bodyPr/>
          <a:lstStyle/>
          <a:p>
            <a:r>
              <a:rPr lang="en-US" altLang="zh-TW" dirty="0"/>
              <a:t>Cloud fears largely stem from the perceived loss of control of sensitive data.</a:t>
            </a:r>
          </a:p>
          <a:p>
            <a:pPr lvl="1"/>
            <a:r>
              <a:rPr lang="en-US" altLang="zh-TW" dirty="0"/>
              <a:t>Current control measures do not adequately address cloud computing’s third-party data storage and processing needs.</a:t>
            </a:r>
          </a:p>
          <a:p>
            <a:pPr marL="457200" lvl="1" indent="0">
              <a:buNone/>
            </a:pPr>
            <a:endParaRPr lang="en-US" altLang="zh-TW" dirty="0"/>
          </a:p>
          <a:p>
            <a:pPr fontAlgn="auto">
              <a:spcBef>
                <a:spcPts val="0"/>
              </a:spcBef>
              <a:spcAft>
                <a:spcPts val="0"/>
              </a:spcAft>
              <a:defRPr/>
            </a:pPr>
            <a:r>
              <a:rPr lang="en-GB" dirty="0">
                <a:cs typeface="Arial" charset="0"/>
              </a:rPr>
              <a:t>Looking to the future, adoption of cloud computing by enterprises will be </a:t>
            </a:r>
            <a:r>
              <a:rPr lang="en-GB" dirty="0">
                <a:solidFill>
                  <a:srgbClr val="002060"/>
                </a:solidFill>
                <a:cs typeface="Arial" charset="0"/>
              </a:rPr>
              <a:t>driven</a:t>
            </a:r>
            <a:r>
              <a:rPr lang="en-GB" dirty="0">
                <a:cs typeface="Arial" charset="0"/>
              </a:rPr>
              <a:t> by several factors including user preferences and business priorities. </a:t>
            </a:r>
          </a:p>
          <a:p>
            <a:pPr fontAlgn="auto">
              <a:spcBef>
                <a:spcPts val="0"/>
              </a:spcBef>
              <a:spcAft>
                <a:spcPts val="0"/>
              </a:spcAft>
              <a:defRPr/>
            </a:pPr>
            <a:endParaRPr lang="en-GB" dirty="0">
              <a:cs typeface="Arial" charset="0"/>
            </a:endParaRPr>
          </a:p>
          <a:p>
            <a:pPr fontAlgn="auto">
              <a:spcBef>
                <a:spcPts val="0"/>
              </a:spcBef>
              <a:spcAft>
                <a:spcPts val="0"/>
              </a:spcAft>
              <a:defRPr/>
            </a:pPr>
            <a:r>
              <a:rPr lang="en-GB" dirty="0">
                <a:cs typeface="Arial" charset="0"/>
              </a:rPr>
              <a:t> Nonetheless, </a:t>
            </a:r>
            <a:r>
              <a:rPr lang="en-GB" dirty="0">
                <a:solidFill>
                  <a:srgbClr val="C00000"/>
                </a:solidFill>
                <a:cs typeface="Arial" charset="0"/>
              </a:rPr>
              <a:t>delays</a:t>
            </a:r>
            <a:r>
              <a:rPr lang="en-GB" dirty="0">
                <a:cs typeface="Arial" charset="0"/>
              </a:rPr>
              <a:t> in adapting the </a:t>
            </a:r>
            <a:r>
              <a:rPr lang="en-GB" dirty="0">
                <a:solidFill>
                  <a:srgbClr val="002060"/>
                </a:solidFill>
                <a:cs typeface="Arial" charset="0"/>
              </a:rPr>
              <a:t>current law </a:t>
            </a:r>
            <a:r>
              <a:rPr lang="en-GB" dirty="0">
                <a:cs typeface="Arial" charset="0"/>
              </a:rPr>
              <a:t>to the cloud era may </a:t>
            </a:r>
            <a:r>
              <a:rPr lang="en-GB" dirty="0">
                <a:solidFill>
                  <a:srgbClr val="C00000"/>
                </a:solidFill>
                <a:cs typeface="Arial" charset="0"/>
              </a:rPr>
              <a:t>impede success</a:t>
            </a:r>
            <a:r>
              <a:rPr lang="en-GB" dirty="0">
                <a:cs typeface="Arial" charset="0"/>
              </a:rPr>
              <a:t> of this technology</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F12CC8C0-7AFE-4E4C-BEEB-5D54899834E6}" type="slidenum">
              <a:rPr lang="zh-TW" altLang="en-US" smtClean="0"/>
              <a:pPr/>
              <a:t>31</a:t>
            </a:fld>
            <a:endParaRPr lang="zh-TW" altLang="en-US" dirty="0"/>
          </a:p>
        </p:txBody>
      </p:sp>
      <p:pic>
        <p:nvPicPr>
          <p:cNvPr id="5" name="Picture 2"/>
          <p:cNvPicPr>
            <a:picLocks noChangeAspect="1" noChangeArrowheads="1"/>
          </p:cNvPicPr>
          <p:nvPr/>
        </p:nvPicPr>
        <p:blipFill>
          <a:blip r:embed="rId2"/>
          <a:srcRect/>
          <a:stretch>
            <a:fillRect/>
          </a:stretch>
        </p:blipFill>
        <p:spPr bwMode="auto">
          <a:xfrm>
            <a:off x="1595439" y="1"/>
            <a:ext cx="1500187"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515" y="1033463"/>
            <a:ext cx="240982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777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ctrTitle"/>
          </p:nvPr>
        </p:nvSpPr>
        <p:spPr>
          <a:xfrm>
            <a:off x="1416908" y="1915297"/>
            <a:ext cx="9009793" cy="2274117"/>
          </a:xfrm>
          <a:noFill/>
        </p:spPr>
        <p:txBody>
          <a:bodyPr>
            <a:normAutofit fontScale="90000"/>
          </a:bodyPr>
          <a:lstStyle/>
          <a:p>
            <a:r>
              <a:rPr lang="en-US" altLang="en-US" dirty="0"/>
              <a:t>Introduction to Cloud Computing – </a:t>
            </a:r>
            <a:r>
              <a:rPr lang="en-US" altLang="en-US" b="1" dirty="0"/>
              <a:t>Q&amp;A</a:t>
            </a:r>
            <a:br>
              <a:rPr lang="en-US" altLang="en-US" dirty="0"/>
            </a:br>
            <a:endParaRPr lang="en-US" altLang="en-US"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8300" y="3561150"/>
            <a:ext cx="3835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324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04DA9EEE-6DB8-4F36-A7EB-6C7522E20D3B}" type="slidenum">
              <a:rPr lang="en-US" altLang="en-US"/>
              <a:pPr/>
              <a:t>33</a:t>
            </a:fld>
            <a:endParaRPr lang="en-US" altLang="en-US"/>
          </a:p>
        </p:txBody>
      </p:sp>
      <p:sp>
        <p:nvSpPr>
          <p:cNvPr id="355330"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Computing-1</a:t>
            </a:r>
          </a:p>
        </p:txBody>
      </p:sp>
      <p:sp>
        <p:nvSpPr>
          <p:cNvPr id="355331" name="Rectangle 3"/>
          <p:cNvSpPr>
            <a:spLocks noGrp="1" noChangeArrowheads="1"/>
          </p:cNvSpPr>
          <p:nvPr>
            <p:ph type="body" idx="1"/>
          </p:nvPr>
        </p:nvSpPr>
        <p:spPr/>
        <p:txBody>
          <a:bodyPr/>
          <a:lstStyle/>
          <a:p>
            <a:r>
              <a:rPr lang="de-DE" altLang="en-US" sz="2400" b="1"/>
              <a:t>Q.What is the main difference between Cloud Computing and traditional computing?</a:t>
            </a:r>
          </a:p>
        </p:txBody>
      </p:sp>
      <p:sp>
        <p:nvSpPr>
          <p:cNvPr id="355332"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70477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120684C-C491-4AB4-BAA5-4D7CD9603363}" type="slidenum">
              <a:rPr lang="en-US" altLang="en-US"/>
              <a:pPr/>
              <a:t>34</a:t>
            </a:fld>
            <a:endParaRPr lang="en-US" altLang="en-US"/>
          </a:p>
        </p:txBody>
      </p:sp>
      <p:sp>
        <p:nvSpPr>
          <p:cNvPr id="357378"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Computing-1</a:t>
            </a:r>
          </a:p>
        </p:txBody>
      </p:sp>
      <p:sp>
        <p:nvSpPr>
          <p:cNvPr id="357379" name="Rectangle 3"/>
          <p:cNvSpPr>
            <a:spLocks noGrp="1" noChangeArrowheads="1"/>
          </p:cNvSpPr>
          <p:nvPr>
            <p:ph type="body" idx="1"/>
          </p:nvPr>
        </p:nvSpPr>
        <p:spPr/>
        <p:txBody>
          <a:bodyPr/>
          <a:lstStyle/>
          <a:p>
            <a:r>
              <a:rPr lang="de-DE" altLang="en-US" sz="2400" b="1"/>
              <a:t>Q.What is the main difference between Cloud Computing and traditional computing?</a:t>
            </a:r>
          </a:p>
          <a:p>
            <a:r>
              <a:rPr lang="de-DE" altLang="en-US" sz="2400" b="1"/>
              <a:t>A.The main difference lies in the usage of the IT resources - they are consumed as a service in a highly flexible form.</a:t>
            </a:r>
          </a:p>
          <a:p>
            <a:endParaRPr lang="de-DE" altLang="en-US" sz="2400" b="1"/>
          </a:p>
        </p:txBody>
      </p:sp>
      <p:sp>
        <p:nvSpPr>
          <p:cNvPr id="357380"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524789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B4284A7E-7993-49CD-A23B-018F7ADCACE4}" type="slidenum">
              <a:rPr lang="en-US" altLang="en-US"/>
              <a:pPr/>
              <a:t>35</a:t>
            </a:fld>
            <a:endParaRPr lang="en-US" altLang="en-US"/>
          </a:p>
        </p:txBody>
      </p:sp>
      <p:sp>
        <p:nvSpPr>
          <p:cNvPr id="358402"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Computing-2</a:t>
            </a:r>
          </a:p>
        </p:txBody>
      </p:sp>
      <p:sp>
        <p:nvSpPr>
          <p:cNvPr id="358403" name="Rectangle 3"/>
          <p:cNvSpPr>
            <a:spLocks noGrp="1" noChangeArrowheads="1"/>
          </p:cNvSpPr>
          <p:nvPr>
            <p:ph type="body" idx="1"/>
          </p:nvPr>
        </p:nvSpPr>
        <p:spPr/>
        <p:txBody>
          <a:bodyPr/>
          <a:lstStyle/>
          <a:p>
            <a:r>
              <a:rPr lang="de-DE" altLang="en-US" sz="2400" b="1"/>
              <a:t>Q. What makes Cloud Computing attractive to customers?</a:t>
            </a:r>
          </a:p>
        </p:txBody>
      </p:sp>
      <p:sp>
        <p:nvSpPr>
          <p:cNvPr id="358404"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22786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F901AB3-6723-4763-AC7A-9FF830100D19}" type="slidenum">
              <a:rPr lang="en-US" altLang="en-US"/>
              <a:pPr/>
              <a:t>36</a:t>
            </a:fld>
            <a:endParaRPr lang="en-US" altLang="en-US"/>
          </a:p>
        </p:txBody>
      </p:sp>
      <p:sp>
        <p:nvSpPr>
          <p:cNvPr id="360450"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Computing-2</a:t>
            </a:r>
          </a:p>
        </p:txBody>
      </p:sp>
      <p:sp>
        <p:nvSpPr>
          <p:cNvPr id="360451" name="Rectangle 3"/>
          <p:cNvSpPr>
            <a:spLocks noGrp="1" noChangeArrowheads="1"/>
          </p:cNvSpPr>
          <p:nvPr>
            <p:ph type="body" idx="1"/>
          </p:nvPr>
        </p:nvSpPr>
        <p:spPr/>
        <p:txBody>
          <a:bodyPr/>
          <a:lstStyle/>
          <a:p>
            <a:r>
              <a:rPr lang="de-DE" altLang="en-US" sz="2400" b="1"/>
              <a:t>Q. What makes Cloud Computing attractive to customers?</a:t>
            </a:r>
          </a:p>
          <a:p>
            <a:r>
              <a:rPr lang="de-DE" altLang="en-US" sz="2400" b="1"/>
              <a:t>A. The greater efficiency leads to lower TCO (total cost of  ownership).</a:t>
            </a:r>
          </a:p>
          <a:p>
            <a:endParaRPr lang="de-DE" altLang="en-US" sz="2400" b="1"/>
          </a:p>
        </p:txBody>
      </p:sp>
      <p:sp>
        <p:nvSpPr>
          <p:cNvPr id="360452"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075124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3FA2D68-59BA-44ED-8EA2-DA31EDEF18AE}" type="slidenum">
              <a:rPr lang="en-US" altLang="en-US"/>
              <a:pPr/>
              <a:t>37</a:t>
            </a:fld>
            <a:endParaRPr lang="en-US" altLang="en-US"/>
          </a:p>
        </p:txBody>
      </p:sp>
      <p:sp>
        <p:nvSpPr>
          <p:cNvPr id="361474"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Computing-3</a:t>
            </a:r>
          </a:p>
        </p:txBody>
      </p:sp>
      <p:sp>
        <p:nvSpPr>
          <p:cNvPr id="361475" name="Rectangle 3"/>
          <p:cNvSpPr>
            <a:spLocks noGrp="1" noChangeArrowheads="1"/>
          </p:cNvSpPr>
          <p:nvPr>
            <p:ph type="body" idx="1"/>
          </p:nvPr>
        </p:nvSpPr>
        <p:spPr/>
        <p:txBody>
          <a:bodyPr/>
          <a:lstStyle/>
          <a:p>
            <a:r>
              <a:rPr lang="de-DE" altLang="en-US" sz="2400" b="1" dirty="0"/>
              <a:t>Q. What makes Cloud Computing attractive to IT companies like Google, Amazon, Microsoft, and IBM?</a:t>
            </a:r>
          </a:p>
        </p:txBody>
      </p:sp>
      <p:sp>
        <p:nvSpPr>
          <p:cNvPr id="361476"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37425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322B0F0D-CC0F-44BB-96AC-9D03ACE2DCD2}" type="slidenum">
              <a:rPr lang="en-US" altLang="en-US"/>
              <a:pPr/>
              <a:t>38</a:t>
            </a:fld>
            <a:endParaRPr lang="en-US" altLang="en-US"/>
          </a:p>
        </p:txBody>
      </p:sp>
      <p:sp>
        <p:nvSpPr>
          <p:cNvPr id="362498"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Computing-3</a:t>
            </a:r>
          </a:p>
        </p:txBody>
      </p:sp>
      <p:sp>
        <p:nvSpPr>
          <p:cNvPr id="362499" name="Rectangle 3"/>
          <p:cNvSpPr>
            <a:spLocks noGrp="1" noChangeArrowheads="1"/>
          </p:cNvSpPr>
          <p:nvPr>
            <p:ph type="body" idx="1"/>
          </p:nvPr>
        </p:nvSpPr>
        <p:spPr/>
        <p:txBody>
          <a:bodyPr/>
          <a:lstStyle/>
          <a:p>
            <a:r>
              <a:rPr lang="de-DE" altLang="en-US" sz="2400" b="1"/>
              <a:t>Q. What makes Cloud Computing attractive to IT companies like IBM?</a:t>
            </a:r>
          </a:p>
          <a:p>
            <a:r>
              <a:rPr lang="de-DE" altLang="en-US" sz="2400" b="1"/>
              <a:t>A. Because only big providers have the capabilities to deliver the services and also bear the responsibilities involved, cloud computing gives bigger IT companies a competitive advantage.</a:t>
            </a:r>
          </a:p>
        </p:txBody>
      </p:sp>
      <p:sp>
        <p:nvSpPr>
          <p:cNvPr id="362500"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4038394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F8613A1D-EF99-4535-BBCE-6A5E71158C71}" type="slidenum">
              <a:rPr lang="en-US" altLang="en-US"/>
              <a:pPr/>
              <a:t>39</a:t>
            </a:fld>
            <a:endParaRPr lang="en-US" altLang="en-US"/>
          </a:p>
        </p:txBody>
      </p:sp>
      <p:sp>
        <p:nvSpPr>
          <p:cNvPr id="363522"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Computing-4</a:t>
            </a:r>
          </a:p>
        </p:txBody>
      </p:sp>
      <p:sp>
        <p:nvSpPr>
          <p:cNvPr id="363523" name="Rectangle 3"/>
          <p:cNvSpPr>
            <a:spLocks noGrp="1" noChangeArrowheads="1"/>
          </p:cNvSpPr>
          <p:nvPr>
            <p:ph type="body" idx="1"/>
          </p:nvPr>
        </p:nvSpPr>
        <p:spPr/>
        <p:txBody>
          <a:bodyPr/>
          <a:lstStyle/>
          <a:p>
            <a:r>
              <a:rPr lang="de-DE" altLang="en-US" sz="2400" b="1"/>
              <a:t>Q. What makes selling Cloud Computing as a service attractive to IT companies in contrast to selling the individual solution components hardware, software and services?</a:t>
            </a:r>
          </a:p>
        </p:txBody>
      </p:sp>
      <p:sp>
        <p:nvSpPr>
          <p:cNvPr id="363524"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274399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338513" y="71438"/>
            <a:ext cx="7186612" cy="654050"/>
          </a:xfrm>
        </p:spPr>
        <p:txBody>
          <a:bodyPr rtlCol="0">
            <a:normAutofit fontScale="90000"/>
          </a:bodyPr>
          <a:lstStyle/>
          <a:p>
            <a:pPr>
              <a:defRPr/>
            </a:pPr>
            <a:r>
              <a:rPr lang="en-GB" b="1" dirty="0"/>
              <a:t>Are we using the cloud yet?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314" y="1687514"/>
            <a:ext cx="6429375"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9" name="Rectangle 8"/>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4082273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90A2A6A0-E1D6-4634-8187-A0E8E9BB2952}" type="slidenum">
              <a:rPr lang="en-US" altLang="en-US"/>
              <a:pPr/>
              <a:t>40</a:t>
            </a:fld>
            <a:endParaRPr lang="en-US" altLang="en-US"/>
          </a:p>
        </p:txBody>
      </p:sp>
      <p:sp>
        <p:nvSpPr>
          <p:cNvPr id="364546"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Computing-4</a:t>
            </a:r>
          </a:p>
        </p:txBody>
      </p:sp>
      <p:sp>
        <p:nvSpPr>
          <p:cNvPr id="364547" name="Rectangle 3"/>
          <p:cNvSpPr>
            <a:spLocks noGrp="1" noChangeArrowheads="1"/>
          </p:cNvSpPr>
          <p:nvPr>
            <p:ph type="body" idx="1"/>
          </p:nvPr>
        </p:nvSpPr>
        <p:spPr/>
        <p:txBody>
          <a:bodyPr/>
          <a:lstStyle/>
          <a:p>
            <a:r>
              <a:rPr lang="de-DE" altLang="en-US" sz="2400" b="1" dirty="0"/>
              <a:t>Q. What makes selling Cloud Computing as a service attractive to IT companies in contrast to selling the individual solution components hardware, software and services?</a:t>
            </a:r>
          </a:p>
          <a:p>
            <a:r>
              <a:rPr lang="de-DE" altLang="en-US" sz="2400" b="1" dirty="0"/>
              <a:t>A. Selling IT services leads to a steady revenue stream in contrast to quarterly peaks.</a:t>
            </a:r>
          </a:p>
          <a:p>
            <a:endParaRPr lang="de-DE" altLang="en-US" sz="2400" b="1" dirty="0"/>
          </a:p>
        </p:txBody>
      </p:sp>
      <p:sp>
        <p:nvSpPr>
          <p:cNvPr id="364548" name="Rectangle 4"/>
          <p:cNvSpPr>
            <a:spLocks noChangeArrowheads="1"/>
          </p:cNvSpPr>
          <p:nvPr/>
        </p:nvSpPr>
        <p:spPr bwMode="auto">
          <a:xfrm>
            <a:off x="1889125" y="776288"/>
            <a:ext cx="86868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hlink"/>
                </a:solidFill>
                <a:latin typeface="Arial" panose="020B0604020202020204" pitchFamily="34" charset="0"/>
              </a:defRPr>
            </a:lvl1pPr>
            <a:lvl2pPr>
              <a:defRPr sz="2800" b="1">
                <a:solidFill>
                  <a:schemeClr val="hlink"/>
                </a:solidFill>
                <a:latin typeface="Arial" panose="020B0604020202020204" pitchFamily="34" charset="0"/>
              </a:defRPr>
            </a:lvl2pPr>
            <a:lvl3pPr>
              <a:defRPr sz="2800" b="1">
                <a:solidFill>
                  <a:schemeClr val="hlink"/>
                </a:solidFill>
                <a:latin typeface="Arial" panose="020B0604020202020204" pitchFamily="34" charset="0"/>
              </a:defRPr>
            </a:lvl3pPr>
            <a:lvl4pPr>
              <a:defRPr sz="2800" b="1">
                <a:solidFill>
                  <a:schemeClr val="hlink"/>
                </a:solidFill>
                <a:latin typeface="Arial" panose="020B0604020202020204" pitchFamily="34" charset="0"/>
              </a:defRPr>
            </a:lvl4pPr>
            <a:lvl5pPr>
              <a:defRPr sz="2800" b="1">
                <a:solidFill>
                  <a:schemeClr val="hlink"/>
                </a:solidFill>
                <a:latin typeface="Arial" panose="020B0604020202020204" pitchFamily="34" charset="0"/>
              </a:defRPr>
            </a:lvl5pPr>
            <a:lvl6pPr marL="457200" fontAlgn="base">
              <a:lnSpc>
                <a:spcPct val="90000"/>
              </a:lnSpc>
              <a:spcBef>
                <a:spcPct val="0"/>
              </a:spcBef>
              <a:spcAft>
                <a:spcPct val="0"/>
              </a:spcAft>
              <a:defRPr sz="2800" b="1">
                <a:solidFill>
                  <a:schemeClr val="hlink"/>
                </a:solidFill>
                <a:latin typeface="Arial" panose="020B0604020202020204" pitchFamily="34" charset="0"/>
              </a:defRPr>
            </a:lvl6pPr>
            <a:lvl7pPr marL="914400" fontAlgn="base">
              <a:lnSpc>
                <a:spcPct val="90000"/>
              </a:lnSpc>
              <a:spcBef>
                <a:spcPct val="0"/>
              </a:spcBef>
              <a:spcAft>
                <a:spcPct val="0"/>
              </a:spcAft>
              <a:defRPr sz="2800" b="1">
                <a:solidFill>
                  <a:schemeClr val="hlink"/>
                </a:solidFill>
                <a:latin typeface="Arial" panose="020B0604020202020204" pitchFamily="34" charset="0"/>
              </a:defRPr>
            </a:lvl7pPr>
            <a:lvl8pPr marL="1371600" fontAlgn="base">
              <a:lnSpc>
                <a:spcPct val="90000"/>
              </a:lnSpc>
              <a:spcBef>
                <a:spcPct val="0"/>
              </a:spcBef>
              <a:spcAft>
                <a:spcPct val="0"/>
              </a:spcAft>
              <a:defRPr sz="2800" b="1">
                <a:solidFill>
                  <a:schemeClr val="hlink"/>
                </a:solidFill>
                <a:latin typeface="Arial" panose="020B0604020202020204" pitchFamily="34" charset="0"/>
              </a:defRPr>
            </a:lvl8pPr>
            <a:lvl9pPr marL="1828800" fontAlgn="base">
              <a:lnSpc>
                <a:spcPct val="90000"/>
              </a:lnSpc>
              <a:spcBef>
                <a:spcPct val="0"/>
              </a:spcBef>
              <a:spcAft>
                <a:spcPct val="0"/>
              </a:spcAft>
              <a:defRPr sz="2800" b="1">
                <a:solidFill>
                  <a:schemeClr val="hlink"/>
                </a:solidFill>
                <a:latin typeface="Arial" panose="020B0604020202020204" pitchFamily="34" charset="0"/>
              </a:defRPr>
            </a:lvl9pPr>
          </a:lstStyle>
          <a:p>
            <a:endParaRPr lang="de-DE" altLang="en-US"/>
          </a:p>
        </p:txBody>
      </p:sp>
      <p:pic>
        <p:nvPicPr>
          <p:cNvPr id="6"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7" name="Rectangle 6"/>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984905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8B1C0BB-96F5-4236-8839-35685C181558}" type="slidenum">
              <a:rPr lang="en-US" altLang="en-US"/>
              <a:pPr/>
              <a:t>41</a:t>
            </a:fld>
            <a:endParaRPr lang="en-US" altLang="en-US"/>
          </a:p>
        </p:txBody>
      </p:sp>
      <p:sp>
        <p:nvSpPr>
          <p:cNvPr id="359426"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Computing-5</a:t>
            </a:r>
          </a:p>
        </p:txBody>
      </p:sp>
      <p:sp>
        <p:nvSpPr>
          <p:cNvPr id="359427" name="Rectangle 3"/>
          <p:cNvSpPr>
            <a:spLocks noGrp="1" noChangeArrowheads="1"/>
          </p:cNvSpPr>
          <p:nvPr>
            <p:ph type="body" idx="1"/>
          </p:nvPr>
        </p:nvSpPr>
        <p:spPr/>
        <p:txBody>
          <a:bodyPr/>
          <a:lstStyle/>
          <a:p>
            <a:r>
              <a:rPr lang="de-DE" altLang="en-US" sz="2400" b="1"/>
              <a:t>Q. What environmental consequences do we expect from Cloud Computing?</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853291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CAEF769-FE4B-4FC9-B6CC-51D9D0D03AEE}" type="slidenum">
              <a:rPr lang="en-US" altLang="en-US"/>
              <a:pPr/>
              <a:t>42</a:t>
            </a:fld>
            <a:endParaRPr lang="en-US" altLang="en-US"/>
          </a:p>
        </p:txBody>
      </p:sp>
      <p:sp>
        <p:nvSpPr>
          <p:cNvPr id="366594"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Computing-5</a:t>
            </a:r>
          </a:p>
        </p:txBody>
      </p:sp>
      <p:sp>
        <p:nvSpPr>
          <p:cNvPr id="366595" name="Rectangle 3"/>
          <p:cNvSpPr>
            <a:spLocks noGrp="1" noChangeArrowheads="1"/>
          </p:cNvSpPr>
          <p:nvPr>
            <p:ph type="body" idx="1"/>
          </p:nvPr>
        </p:nvSpPr>
        <p:spPr/>
        <p:txBody>
          <a:bodyPr/>
          <a:lstStyle/>
          <a:p>
            <a:r>
              <a:rPr lang="de-DE" altLang="en-US" sz="2400" b="1"/>
              <a:t>Q. What environmental consequences do we expect from Cloud Computing?</a:t>
            </a:r>
          </a:p>
          <a:p>
            <a:r>
              <a:rPr lang="de-DE" altLang="en-US" sz="2400" b="1"/>
              <a:t>A. The greater efficiency in IT resources usage leads to lower energy consumption.</a:t>
            </a:r>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75269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8B2E0D0-66A3-41A6-8A47-385BD7863CE5}" type="slidenum">
              <a:rPr lang="en-US" altLang="en-US"/>
              <a:pPr/>
              <a:t>43</a:t>
            </a:fld>
            <a:endParaRPr lang="en-US" altLang="en-US"/>
          </a:p>
        </p:txBody>
      </p:sp>
      <p:sp>
        <p:nvSpPr>
          <p:cNvPr id="367618"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Computing-6</a:t>
            </a:r>
          </a:p>
        </p:txBody>
      </p:sp>
      <p:sp>
        <p:nvSpPr>
          <p:cNvPr id="367619" name="Rectangle 3"/>
          <p:cNvSpPr>
            <a:spLocks noGrp="1" noChangeArrowheads="1"/>
          </p:cNvSpPr>
          <p:nvPr>
            <p:ph type="body" idx="1"/>
          </p:nvPr>
        </p:nvSpPr>
        <p:spPr/>
        <p:txBody>
          <a:bodyPr/>
          <a:lstStyle/>
          <a:p>
            <a:r>
              <a:rPr lang="de-DE" altLang="en-US" sz="2400" b="1"/>
              <a:t>Q. Which consequences are to be expected for the employees in IT companies and  with customers if Cloud Computing is widely adopted?</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13425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97D2BE7-F741-4DBB-B5E9-0EF4D09E67DE}" type="slidenum">
              <a:rPr lang="en-US" altLang="en-US"/>
              <a:pPr/>
              <a:t>44</a:t>
            </a:fld>
            <a:endParaRPr lang="en-US" altLang="en-US"/>
          </a:p>
        </p:txBody>
      </p:sp>
      <p:sp>
        <p:nvSpPr>
          <p:cNvPr id="368642" name="Rectangle 2"/>
          <p:cNvSpPr>
            <a:spLocks noGrp="1" noChangeArrowheads="1"/>
          </p:cNvSpPr>
          <p:nvPr>
            <p:ph type="title"/>
          </p:nvPr>
        </p:nvSpPr>
        <p:spPr>
          <a:xfrm>
            <a:off x="838200" y="965201"/>
            <a:ext cx="10515600" cy="725487"/>
          </a:xfrm>
        </p:spPr>
        <p:txBody>
          <a:bodyPr/>
          <a:lstStyle/>
          <a:p>
            <a:r>
              <a:rPr lang="de-DE" altLang="en-US" dirty="0"/>
              <a:t>Question and Answers on Cloud Computing-6</a:t>
            </a:r>
          </a:p>
        </p:txBody>
      </p:sp>
      <p:sp>
        <p:nvSpPr>
          <p:cNvPr id="368643" name="Rectangle 3"/>
          <p:cNvSpPr>
            <a:spLocks noGrp="1" noChangeArrowheads="1"/>
          </p:cNvSpPr>
          <p:nvPr>
            <p:ph type="body" idx="1"/>
          </p:nvPr>
        </p:nvSpPr>
        <p:spPr/>
        <p:txBody>
          <a:bodyPr/>
          <a:lstStyle/>
          <a:p>
            <a:r>
              <a:rPr lang="de-DE" altLang="en-US" sz="2400" b="1"/>
              <a:t>Q. Which consequences are to be expected for the employees in IT companies and  with customers if Cloud Computing is widely adopted?</a:t>
            </a:r>
          </a:p>
          <a:p>
            <a:r>
              <a:rPr lang="de-DE" altLang="en-US" sz="2400" b="1"/>
              <a:t>A. The sales model will change for the IT companies, there will be less direct sales. For the customers, the number of people running IT will be reduced to a smaller team coordinating service deployment, billing and usage.</a:t>
            </a:r>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416535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18CC27-161E-4D1F-A5FF-A9149A9BCD1D}" type="slidenum">
              <a:rPr lang="en-US" altLang="en-US"/>
              <a:pPr/>
              <a:t>45</a:t>
            </a:fld>
            <a:endParaRPr lang="en-US" altLang="en-US"/>
          </a:p>
        </p:txBody>
      </p:sp>
      <p:sp>
        <p:nvSpPr>
          <p:cNvPr id="369666"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Computing-7</a:t>
            </a:r>
          </a:p>
        </p:txBody>
      </p:sp>
      <p:sp>
        <p:nvSpPr>
          <p:cNvPr id="369667" name="Rectangle 3"/>
          <p:cNvSpPr>
            <a:spLocks noGrp="1" noChangeArrowheads="1"/>
          </p:cNvSpPr>
          <p:nvPr>
            <p:ph type="body" idx="1"/>
          </p:nvPr>
        </p:nvSpPr>
        <p:spPr/>
        <p:txBody>
          <a:bodyPr/>
          <a:lstStyle/>
          <a:p>
            <a:r>
              <a:rPr lang="de-DE" altLang="en-US" sz="2400" b="1"/>
              <a:t>Q. Which are the typical steps of progression to Cloud Computing?</a:t>
            </a:r>
          </a:p>
          <a:p>
            <a:pPr>
              <a:buFont typeface="Wingdings" panose="05000000000000000000" pitchFamily="2" charset="2"/>
              <a:buNone/>
            </a:pPr>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64467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AABF3EB-1F8D-40B0-83D7-79958AB80139}" type="slidenum">
              <a:rPr lang="en-US" altLang="en-US"/>
              <a:pPr/>
              <a:t>46</a:t>
            </a:fld>
            <a:endParaRPr lang="en-US" altLang="en-US"/>
          </a:p>
        </p:txBody>
      </p:sp>
      <p:sp>
        <p:nvSpPr>
          <p:cNvPr id="370690"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Computing-7</a:t>
            </a:r>
          </a:p>
        </p:txBody>
      </p:sp>
      <p:sp>
        <p:nvSpPr>
          <p:cNvPr id="370691" name="Rectangle 3"/>
          <p:cNvSpPr>
            <a:spLocks noGrp="1" noChangeArrowheads="1"/>
          </p:cNvSpPr>
          <p:nvPr>
            <p:ph type="body" idx="1"/>
          </p:nvPr>
        </p:nvSpPr>
        <p:spPr/>
        <p:txBody>
          <a:bodyPr/>
          <a:lstStyle/>
          <a:p>
            <a:r>
              <a:rPr lang="de-DE" altLang="en-US" sz="2400" b="1" dirty="0"/>
              <a:t>Q. Which are the typical steps of progression to Cloud Computing?</a:t>
            </a:r>
          </a:p>
          <a:p>
            <a:r>
              <a:rPr lang="de-DE" altLang="en-US" sz="2400" b="1" dirty="0"/>
              <a:t>A. Cloud Computing presupposes consolidation, virtualization, standardization, automation.</a:t>
            </a:r>
          </a:p>
          <a:p>
            <a:endParaRPr lang="de-DE" altLang="en-US" sz="2400" b="1" dirty="0"/>
          </a:p>
          <a:p>
            <a:endParaRPr lang="de-DE" altLang="en-US" sz="2400" b="1"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305544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ED42DA6-243C-4039-B125-0B61158CFB96}" type="slidenum">
              <a:rPr lang="en-US" altLang="en-US"/>
              <a:pPr/>
              <a:t>47</a:t>
            </a:fld>
            <a:endParaRPr lang="en-US" altLang="en-US"/>
          </a:p>
        </p:txBody>
      </p:sp>
      <p:sp>
        <p:nvSpPr>
          <p:cNvPr id="371714"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Computing-8</a:t>
            </a:r>
          </a:p>
        </p:txBody>
      </p:sp>
      <p:sp>
        <p:nvSpPr>
          <p:cNvPr id="371715" name="Rectangle 3"/>
          <p:cNvSpPr>
            <a:spLocks noGrp="1" noChangeArrowheads="1"/>
          </p:cNvSpPr>
          <p:nvPr>
            <p:ph type="body" idx="1"/>
          </p:nvPr>
        </p:nvSpPr>
        <p:spPr/>
        <p:txBody>
          <a:bodyPr/>
          <a:lstStyle/>
          <a:p>
            <a:r>
              <a:rPr lang="de-DE" altLang="en-US" sz="2400" b="1"/>
              <a:t>Q.  What are the two main types of IT clouds?</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739786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2A67238-4733-4765-9F87-128789C8BB0E}" type="slidenum">
              <a:rPr lang="en-US" altLang="en-US"/>
              <a:pPr/>
              <a:t>48</a:t>
            </a:fld>
            <a:endParaRPr lang="en-US" altLang="en-US"/>
          </a:p>
        </p:txBody>
      </p:sp>
      <p:sp>
        <p:nvSpPr>
          <p:cNvPr id="372738"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Computing-8</a:t>
            </a:r>
          </a:p>
        </p:txBody>
      </p:sp>
      <p:sp>
        <p:nvSpPr>
          <p:cNvPr id="372739" name="Rectangle 3"/>
          <p:cNvSpPr>
            <a:spLocks noGrp="1" noChangeArrowheads="1"/>
          </p:cNvSpPr>
          <p:nvPr>
            <p:ph type="body" idx="1"/>
          </p:nvPr>
        </p:nvSpPr>
        <p:spPr/>
        <p:txBody>
          <a:bodyPr/>
          <a:lstStyle/>
          <a:p>
            <a:r>
              <a:rPr lang="de-DE" altLang="en-US" sz="2400" b="1"/>
              <a:t>Q.  What are the two main types of IT clouds?</a:t>
            </a:r>
          </a:p>
          <a:p>
            <a:r>
              <a:rPr lang="de-DE" altLang="en-US" sz="2400" b="1"/>
              <a:t>A. These are the private cloud and the public cloud.</a:t>
            </a:r>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872585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D617198-528B-4445-BB77-188111DA3451}" type="slidenum">
              <a:rPr lang="en-US" altLang="en-US"/>
              <a:pPr/>
              <a:t>49</a:t>
            </a:fld>
            <a:endParaRPr lang="en-US" altLang="en-US"/>
          </a:p>
        </p:txBody>
      </p:sp>
      <p:sp>
        <p:nvSpPr>
          <p:cNvPr id="373762" name="Rectangle 2"/>
          <p:cNvSpPr>
            <a:spLocks noGrp="1" noChangeArrowheads="1"/>
          </p:cNvSpPr>
          <p:nvPr>
            <p:ph type="title"/>
          </p:nvPr>
        </p:nvSpPr>
        <p:spPr>
          <a:xfrm>
            <a:off x="838200" y="785814"/>
            <a:ext cx="10515600" cy="904874"/>
          </a:xfrm>
        </p:spPr>
        <p:txBody>
          <a:bodyPr/>
          <a:lstStyle/>
          <a:p>
            <a:r>
              <a:rPr lang="de-DE" altLang="en-US" dirty="0"/>
              <a:t>Question and Answers on Cloud Computing-9</a:t>
            </a:r>
          </a:p>
        </p:txBody>
      </p:sp>
      <p:sp>
        <p:nvSpPr>
          <p:cNvPr id="373763" name="Rectangle 3"/>
          <p:cNvSpPr>
            <a:spLocks noGrp="1" noChangeArrowheads="1"/>
          </p:cNvSpPr>
          <p:nvPr>
            <p:ph type="body" idx="1"/>
          </p:nvPr>
        </p:nvSpPr>
        <p:spPr/>
        <p:txBody>
          <a:bodyPr/>
          <a:lstStyle/>
          <a:p>
            <a:r>
              <a:rPr lang="de-DE" altLang="en-US" sz="2400" b="1"/>
              <a:t>Q. What is the difference between private and public clouds?</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5225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7" descr="world_of_warcraft_logo-1931"/>
          <p:cNvPicPr>
            <a:picLocks noChangeAspect="1" noChangeArrowheads="1"/>
          </p:cNvPicPr>
          <p:nvPr/>
        </p:nvPicPr>
        <p:blipFill>
          <a:blip r:embed="rId2">
            <a:extLst>
              <a:ext uri="{28A0092B-C50C-407E-A947-70E740481C1C}">
                <a14:useLocalDpi xmlns:a14="http://schemas.microsoft.com/office/drawing/2010/main" val="0"/>
              </a:ext>
            </a:extLst>
          </a:blip>
          <a:srcRect l="5170" t="15698" r="4887" b="17210"/>
          <a:stretch>
            <a:fillRect/>
          </a:stretch>
        </p:blipFill>
        <p:spPr bwMode="auto">
          <a:xfrm>
            <a:off x="6524626" y="3975100"/>
            <a:ext cx="2595563"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1"/>
          <p:cNvSpPr txBox="1">
            <a:spLocks/>
          </p:cNvSpPr>
          <p:nvPr/>
        </p:nvSpPr>
        <p:spPr bwMode="auto">
          <a:xfrm>
            <a:off x="3328989" y="71439"/>
            <a:ext cx="71961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GB" altLang="en-US" sz="4400" b="1"/>
              <a:t>Are we using the cloud yet?</a:t>
            </a:r>
          </a:p>
        </p:txBody>
      </p:sp>
      <p:pic>
        <p:nvPicPr>
          <p:cNvPr id="614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3313" y="4857751"/>
            <a:ext cx="13573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descr="http://ts3.mm.bing.net/th?id=H.4835786127312046&amp;pid=1.7&amp;w=147&amp;h=149&amp;c=7&amp;r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1428751"/>
            <a:ext cx="9906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8" descr="http://ts2.mm.bing.net/th?id=H.4937671293534957&amp;pid=1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76" y="2428875"/>
            <a:ext cx="9810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10" descr="http://ts3.mm.bing.net/th?id=H.4931452190262246&amp;pid=15.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1251" y="2714625"/>
            <a:ext cx="1000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22" descr="http://ts2.mm.bing.net/th?id=H.4770837636712173&amp;pid=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0438" y="1285876"/>
            <a:ext cx="8874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36" descr="http://ts4.mm.bing.net/th?id=H.4852815636662611&amp;pid=15.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81725" y="3286125"/>
            <a:ext cx="9858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40" descr="http://ts3.mm.bing.net/th?id=H.4959927832218142&amp;pid=1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6" y="4211638"/>
            <a:ext cx="10191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50" descr="http://ts1.mm.bing.net/th?id=H.4668956688516112&amp;pid=1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7851" y="2786064"/>
            <a:ext cx="108267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54" descr="http://ts1.mm.bing.net/th?id=H.4765516138218672&amp;pid=15.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89238" y="2787650"/>
            <a:ext cx="785812"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58" descr="http://ts1.mm.bing.net/th?id=I.4603209355561872&amp;pid=15.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4438" y="3286125"/>
            <a:ext cx="10271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72" descr="http://ts1.mm.bing.net/th?id=H.4910935159014544&amp;pid=15.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10314" y="4879976"/>
            <a:ext cx="97948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6" descr="http://ts4.mm.bing.net/th?id=H.4682494440637407&amp;pid=1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53563" y="4121150"/>
            <a:ext cx="10223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26" descr="http://ts4.mm.bing.net/th?id=H.4669042632425963&amp;pid=15.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46951" y="3114675"/>
            <a:ext cx="89217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1" name="Picture 12" descr="http://ts4.mm.bing.net/th?id=H.4833784686641755&amp;pid=15.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67064" y="1500189"/>
            <a:ext cx="928687"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2" name="AutoShape 4" descr="data:image/jpeg;base64,/9j/4AAQSkZJRgABAQAAAQABAAD/2wCEAAkGBxIQEhQUEhQUEBQVFBkaFhYUFxYXFxgXFBUXFxgVFx0YHCghGRslHhUTITEiJSkrMTouFx8zODMsNygtLisBCgoKDg0OGBAQGi4kICQtLTc3MiwwLCwsMDAsLTQ0LCwsLissNC83Ly0sLCwtLDAsLCw3LCwtLDcsLzc0LCwzK//AABEIAKkBKgMBIgACEQEDEQH/xAAcAAEAAgIDAQAAAAAAAAAAAAAABgcEBQECAwj/xABJEAABAwIDBQQFCQMKBgMAAAABAAIDBBEFEiEGMUFRYQcTInEyUoGRsRQjQmJyc6GyswjB4RUWMzZTY4KS0dIkJUR04vE0NUP/xAAbAQEAAwEBAQEAAAAAAAAAAAAAAQIEBQYDB//EAC0RAQACAQIDBAsBAQAAAAAAAAABAgMEESExcRIyUWEFFCIjMzRBgaHB8LET/9oADAMBAAIRAxEAPwCjUREBERAREQEREBERAREQEREBERARd4onPIa0FzibAAEkk8ABvKnOCdmc8gDqp4pW+pbPKR1F7N9pJ6IIGiuqi2Gw2K14n1BHGV7vgzKPwWyGB0I/6KD/ACA/FTsKDRXlVbLYbL6VK1h5xuez4OsfaFG8U7MonC9JOWn1J7EHoHsAt7W+1QKxRbDGMGnpH5J4zGeF9WuA4tcNHDyWvQEREBERAREQEREBERAREQEREBERAREQEREBERAREQEREBERAWXheHyVMjYom5nuOg4dSTwA5rEVu9n+BfJoRI4fPTAE82RnVrel959nJBs9l9moaBvgAknI8cpG7m1nqt/E8eQy8Zx2moxeeQZuDRq4+QC0O2214ox3MFnTkeI7wwHj1dyHt86nqJ3SOL3uL3ONySbkqeQsOv7UOEEAA5yH9w/1Wpd2lVvKEf4Xf7lDUTcTyk7TZx/SxRyD6t2n8bqS4TtpSVJAJMDzwfoCeh3KnkTcX5XRRzMMU7BLG7geB9Zp3tPUKptr9l3ULw5pMkDz4HneDvyPtud8feBl7J7XPgIinJfEdATqWf6t6KwqiKOeN0clnxyN/iHDqNCFPMUeizcYw59NM+J+9htfgRvDh0IsVhKoIiICIiAiIgIiICIiAiIgIiICIiAiIgIiICIiAiIgIiINls5SNmqYWPIDS8Zr6Cw1I152t7VbW0OPso6d0gsZHeGNvXn5DeqTW8xV2amg33H7xY/Ae9TA09RO6Rxe8lznEkk7yTxXmu0bC4gAXJIAA4k7gpLhOx00lR3M7XU/zec3AJykkNtrxIPuVd432TsjCKbbR7CfJoXTRymTJq5rgAbcSCDw5eahKlAi2+zWCGslyZsjQLk2ufIBbnaDY0U8eeN7pDmAykDXMbaWQQ9TjYXHd1PIfuyfyf6KLYrhE9K4MnjdE4i4DrajmLLjBBeeP7QSsxPGCY2TDtTo2tMElxnLXMcL62bYtP4uCgK2O0MpfUynX0yBfkNAtcpkERFAIiICIiAiIgIiICIiAiIgIiICIiAiIgIiICIiAiIg9qNrS9gebNLgHHk0nUqwsfwhzIe8jaHCMZZGWuCxxFj5aAe5VurY2C2iZPTmGWxkjbYh3/6RWtc8yNx9hQRPCdnXGogc1wAMjCG6kjxA2urWxI/8X5Qj8XuWkoK5kc0FPkbYyN7qSwuWtN8rvrgCx5ix4rZYnJaqd9034lYsvzOLpb9NOP4OT7MDayQfJZx/dP8AyFUqrd2nmvTzD+6f+QqoluZkz7Nf6V/kpxjpswO9WRh9zwoD2ePtK7yU0x+a8LvMfEKl43rMLU70MDtUw1008Jzho7s2zcwRf9yj2y+DF9QGfQjIdI4ceQv13D2qb7b1GWalszvXODgG2vcnL7tx1XSGeGkhfM7LlaS5xbpnkOgDRy+i3pc8Ss+h46enSH21MbZrdUO7UKWKOojyaSOjvIBu32afOwI8gFC1mYviL6mZ8snpPN+gG4NHQCw9iw1qZxERAREQEREBERAREQEREBFvMI2XqKpuaPJxytc7KX235dLc95G5autopIXlkrHRvG9rgQf4jqpmsxzVi9ZmYieMMdFzZcKFhERAREQEREBERAREQFmYQ9zZoy02ObQ+eiw12jeWkEGxBuD1CCf02LASQ6Eu7wEaXDSN5vw0uPapVtDNlqnfdt+JUEw4hxjfwJHsN9R71Kts5stSfu2/FyyZfmcXS36asfwMn2YGNT5oZR/dP/I5VoptU1GZkv3T/wAhUJW2WVJdipMsjvJSjFqi8ZHUfEKG7NyZSSt1UVOaw+sPiqz3ZTXvQku3Fb3c8Q1GaG2a17XOvkDa11ENsZnGKnFyGkvIHMjJqeupU02voTLUQ6aCPX/MVXO1GId7MQ03ZH4W8tPSI8yPwWbQxtpqdGjWfHv1aZERaWYREQEREBERAREQEREBERBZmyjP+FhPQ/ncpa2ngrmdzVRtkcB4SdD5tcNWu8t/4KObIR3o4PJ36jlu2x+xdSaRkxRE+DzWa81zWmPGUR2j7MJorvpCahn9m6wlHlwf7LHooBLEWEtcC1wNiCLEEcCDuK+lMHru88D/AE+B9b+K67RbI0tePn4/HwlZ4ZB7beIdHXC5GS047dm7p6fWTMe1x83zSine1XZlV0l3xA1cI1zRj5xo+uzf7RceSgtlaLRMbw6FbRaN4cIiKVhERARe1LSvleGRsdK93osY0ucfIDUqVRdmeJH04mQX3CaaGN2v1XPuPaEEPRS3EOzbFIG5zSvkZa+aEtlFudoyTb2KKPYQSCCCDYg6EEcCg6oiINng2IGNzWEju3PF7/R1tmHJTbb2timqA6nkbMBE3MYyHAEueQLjjbgq2WXh2IPgcXMsbixDhcFUmkTetp+m/wCV65Jitq+O34SGKJ3dTOdoO6ePe0hRNbWvx6aZuQ5WtO8NFr253JWqX1tMfRRs8IBs4gXsfj/6W+wunDjnlJYxhDnHoDcqMUFc+B2ZhGuhBFwR1WZXY/LKwsIY1p35QQTbW2pKcNtiJ2ndNO0naVmZsdLLHICyznxuDrcbAjQE3PuVbFZOHQRySNbLKIGH0nlrn2H2Wi5KsjaTswpaLDvl3yuWVjmMMbRCGlxltlvd/hGtz5L50pFKxWOUL3vN7Tafqq1FyVwrKCIiAiIgIu8UZcQ1oLnEgAAXJJ0AAG8rtVUz4nFkjHRvb6TXtLXDoQdQg8kREBERAREQXDsVHeig+y79R63wiWs2EjvQU/2X/qvUhEK6NLezDyeot72/WWK2NSfBq/vPC/R/A+t/FaURL1bEvjqMVc1dpVxZ5x23S1saiO2XZ9Q1rXSPHyab+2iABJ+u3c/8D1Uiw/FRltKbOG4+t0H1uiw6qd0rrnQDcOX8V56//TDfaeD1Xo3B6ztes7V/uD562k2MqqG7nN7yK+ksYJb/AIhvZ7feo2V9UMiUO2m7L6aru+C1LMfVHzTj9Zv0b82+5ffHrq8runn0fZ40UOszCMNkqpo4IRmkleGtHU8TyA3k8gvKsp3RPfG8Wcxxa4b7OaSD+IKsf9nyibJiZe4AmGne5vRzi1lx/he4e1b2BsttKyPZ2FlBh5Aq5Yw6qqrfO2O5jD9C+ug3C3E3VRSyFxLnEuJNySSSSeJJ3lTDtjcTjFZfg9gHl3TLKGIJX2fbZT4ZUMcJXtpy756MDO1zeNmkjxciCPdovDbzal2KVbpzGyEWysa0DNlG4vcBd7td58go2sjD6N88scUYu+R7WNH1nkAfFB5wwue4NY0vcdzWgknyA3rOqMAq425n01RG0b3OikaPeQrJ2+A2ehgo6E93USxZ6mqbpM7UtDGO3sbcOOh4Dqo1sZ2j1tFUNfLPLUQucBLHK90gLCdS3MTZwve432sUEKsuWsJIAFydwG834K5e3DYiCKNuIUjWxse4CZjBZp7zVkrQNBc6HzB5rHxXC/5uYZBKxrTiNWdZnAF1OzJmcyK/ouF2gu33J6WCszs7WBuY0tQG+t3Mlrc75VrS0hSXBtvcRpZmytqp5CDdzZZHyMeOLXBxO8aX38iFanaTszTYphrcVpGCKXuhLIBYZ2W+ca+2heyx8X1SOVgoayyI6CVwu2ORwO4hjiPwCs7CdnWYZgrsTfGyWqmLRT940PZC17rCTKbgvsC4E7vD1vx2Z9qFWysjiq5nTwTvDDnteNzjZrm2GguQCN1j0QVlJh8zQXOikaBvJY4AeZIV99o39WKf7ul/K1Rn9oCGpgqIx8pmkpp2ucIXPJYx7SA4AcRq0i97XKkvaN/Vim+7pfyhB8+gLY/zfq8uf5NUZLXzd1Jl875bKxcCwduE4McULGvq5nBtMXtDhC15IEjQbjOQHOBPTrfw7PMYxp1Qyp72d9KHjv5KqQin7snx6yG17Xtl1vZBWCAKwO2Ssw2eqbJh7g5xB7/I0iMuFsr2nQFxubkaaDqoHS+m37Q+KDv8hlziPu394dzMrs546NtdZNbgVVC3NLTzxN9aSJ7W+8iyuDte2yOH1sjKNgiqpI2d9UuAc8Ny2bFDf0RYXJ5lQfZ/tSxCnlBnmdWQnSWGazw5p3gX9E29nNBHNlP/AJ1J/wBzD+q1brtc/wDuK37wfpsW92t2cho8WoJaUAUtXJBNEBubeVmZo6atI+1bgsXbV1MNopzWZjTidplDRcloiactuRIAPQlBDKHBKqcXhp5phzjje8adWheFZQSwnLLHJC7lIxzD7nBTPajtNrZpnCkmdR0rDlgih+bAjabNJtrcixt7FJdgsZkxynrKHED8pyQOlgleB3kb26elx1IPvGoKCo3Uzw0PLXBhNg6xyk66A7juPuXkrQ7OHfylh1dhbtZA35RS3O57fSaOVzl/zuVYuaQbEWI3g7wRwQd4KZ8l8jHPsLnK0mw5m24LzsrQwo/yTgEs98tRiT+6j9ZsDbhzh5jPr9dirEPQXp2ex3w6m+y/9WRSRsS03ZtHfDaX7L/1pFKGwrTF+EPHam3vr9ZYgiXWoe2Jpe85QPx6DmVlVkzIWF7zZo95PADmVBsUxJ1Q658LR6LeXXqeqibTs6fob0RfX5N54UjnP6jz/wAc4hiDpnXPhA9Fo4dfPqpJs9i4ltHIbScD6/8A5KGSytYC57gxo3lxsFF8V20DfDTC5/tHaWPNo/eVy9RinLL9Iy10umwRj7sRyiOf947rvxbFaejZ3lTI2FvDNvceTWjVx8gqp2r7WpZbx0LTTs1HeusZT9kbmfifJV3iWJTVLzJPI6Z5+k83PkOQ6BYZUYdDSnG3Gfw87k1Nr+Tl7rm51J/FTPsgx5tDicL5CGxyAxPceAktlPQZwy/S6hS5W1nXR+0Hso8Ssr42ksc0Mmt9FzdGPPQizb82jmqXVt7D9rwihFJicZqocuTvLBzslrZZGu0kFuO/zWFjOz+z1STJSYj8iuf6KWKR7R9m4DgPaUGm2PpsJqJYKeWKrlmmkYwyCSONjS8gaNAcSB1Kmm0GzdBgeKYX3TZPHMHPfI/MAA4MAtlHFwdf6qiWB02F0FTFUOxF1SYJGvEcFNIMxY4EDNI4AA2XTtU24jxiWF8UT4WxMc3xkEuzEG9hu3cygmP7SOGO7ylqQPCWOiJ5OBzt94LvcqVVr4P2mU9XRmgxiN8jMoDaiOxeMvoucD9IesL34hRpuH4LE/O6tqKuMG4hjpzE9+voue91gOZA8kFobU4m2LZik73V0kdIGg73ZHMk/JGV6ftAUnynDoKmLxsjla4uG7u5mWDvK/d+9VBtztlLikjC5ohgiblhhb6LG6DU8XGw16BSXYXtObT0xocQiNVSOaWAixexjvoWPpNG8agjhwQVmvoDYfEBDstM+WwaI6lrL7nZ3Oa1vte8hVlV4VggkL2YhUGK9+6+TOMtvVDyQ2/UhdNsdtflcMVHTRmloYB4Ir3e9wv85KeJ1JtzJOvALL2NxWmxrBThj5GQ1LIgxrXG1+7IdFI31hcNBA10PNQDCOzLEm1TO+h7iKKQOlne5vdNZGcznh19dBpb8FpsE2KrauMzMYIoG7553thi9jnkX8xdXJ2c1dEaA4VVVVLM+QyNtDK53eNlJcfEWgZwSbWJ3BBW3bDtnHilUzuL9xA0tY46F5cbufbgNGgeXVWJ2jf1Zpvu6X8oVZdo/Z/LhErbuMtPIbRy21B35HgfSA99vdMse29wmrw2PD3Pq2CNsQEgiYSTCAL2L9xsUEnghfXbNQGlyumhhYWAtY/5ymOVzcrwQXEB1rjeQqDxnHamrN6iaSW24OPhbbTwtHhb7AFMOz3tG/kiWSMB9RRPffK7K2Rp3d40Xtcgatvbdrz3m1FTsxXvM3e1FLK43eIYnAOJ3ktLS0HqCEFQr0pfTb9ofFbPH56O4ZRxyNY295Z3AyyX3XDbNY0cANeZWspfTb9ofFBYHb0P+byfdRfkVdq8+1bEcOmr5KTEWvhyMY6CrhbmewPaC6ORv02XuRyud29RbDcMwChcJ5q1+JFhzMgiicwOcNWh5dw6XA+CDb7XRmL+bUL9JGNiLgd4DpILA+4j2LBxrZc4ptJU0+bu2Z88jhvDGRsvl6kkD2qL4pte+uxSKsqPA1s0RDW3cI4o3g5RxNhc9SStxLt3HT47LiEAM0D3WIILS6NzGtdYO3EEXF+SDnFtsqGke6HD8OpXMjcW99VsM0kmUkF2p8IPn7ApZ2TbVPrZqpjqajgDaR5zU8Hdu3gWJudOnRRfEsL2eqJHzMxCama92YwmBznNLtS1p5a9fNbfY7bnC8PlfBAx8VI+F4kqJGl880ugYSG+gwAvsBz4IK42Qx12H1kFS2/zbwXAfSYdHt9rSVL9utjC/GY4qfWKvc2WJw3BsvikI6N8bvIhVy4WOhuL7+fVXlsZtI2PA/lkzCZ8P72Cle7c7vgwNA52u0Ho1BB+2HF2S1opobCnoYxBGBuuy2c+dwG/4FA13keXEkkuJNyTqSTqSV0QfRfZiP8AldL9l/60ikFbVshYXvNmj3k8ABxJUV7O6+OLCKd73Wa0SA88wlf4QOJ3KH7V7bse838ZFwyNp8LftO3Zudlpx4947Vp2hwdN6MnU6m9sk9mkWnefHyj+4N1i+KuqHZneFjfRbfRo5k8+ZURxXayOPwwjvXc/oD/corimMzVHpus3gxujf4+1a1UyZInhXk9d65GKkYtPHZrDMxDEpZ3XkcXch9EeQ3BYSIviwWtNp3kRERAiIgIiICIiAiIgIiIC2ezVPHLV00cptG+oia+/qOkaHfgStYuUFzftFQzMfSNaC2kbGQxrRZglB1BA0ByZbdL24qmmusRbTqrCwbtcq4oBT1MUOIQhuW07busNwcfpW6i/VYdRt1TelBhNBE++jnNdIB1DSQEEq2xx18mzdG2rdmqZpAWZvTdHE59pTx9HIL8cwVOrYY3jU9bKZaiQyvOlzoGgbmtA0a0cgtegIiIC9Kc2c0ncHD4rzRBNu2DGIK3EnzU8gmjMcYDhcC7W2I1AUJREBERAREQSDZTAIKwyd9Ww0GTLl76/jzZr5dRusP8AMFve0PaCmMFNh1A4yU1LcvlII76Z17vA5C7tfrcgoEiAiIgyGVkjW5A94Ze+UOIbc8bXtdeF1wiAiIgIiICIiAiIgIiICIiAiIgIiICIiAiIgIiICIiAiIgIiICIiAiIgIiICIiAiIgIiICIiAiIgIiICIiAiIgIiICIiAiIgIiICIiAiIgIiICIiAiIgIiICIiAiIg//9k="/>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GB" altLang="en-US"/>
          </a:p>
        </p:txBody>
      </p:sp>
      <p:sp>
        <p:nvSpPr>
          <p:cNvPr id="6163" name="AutoShape 6" descr="data:image/jpeg;base64,/9j/4AAQSkZJRgABAQAAAQABAAD/2wCEAAkGBxIQEhQUEhQUEBQVFBkaFhYUFxYXFxgXFBUXFxgVFx0YHCghGRslHhUTITEiJSkrMTouFx8zODMsNygtLisBCgoKDg0OGBAQGi4kICQtLTc3MiwwLCwsMDAsLTQ0LCwsLissNC83Ly0sLCwtLDAsLCw3LCwtLDcsLzc0LCwzK//AABEIAKkBKgMBIgACEQEDEQH/xAAcAAEAAgIDAQAAAAAAAAAAAAAABgcEBQECAwj/xABJEAABAwIDBQQFCQMKBgMAAAABAAIDBBEFEiEGMUFRYQcTInEyUoGRsRQjQmJyc6GyswjB4RUWMzZTY4KS0dIkJUR04vE0NUP/xAAbAQEAAwEBAQEAAAAAAAAAAAAAAQIEBQYDB//EAC0RAQACAQIDBAsBAQAAAAAAAAABAgMEESExcRIyUWEFFCIjMzRBgaHB8LET/9oADAMBAAIRAxEAPwCjUREBERAREQEREBERAREQEREBERARd4onPIa0FzibAAEkk8ABvKnOCdmc8gDqp4pW+pbPKR1F7N9pJ6IIGiuqi2Gw2K14n1BHGV7vgzKPwWyGB0I/6KD/ACA/FTsKDRXlVbLYbL6VK1h5xuez4OsfaFG8U7MonC9JOWn1J7EHoHsAt7W+1QKxRbDGMGnpH5J4zGeF9WuA4tcNHDyWvQEREBERAREQEREBERAREQEREBERAREQEREBERAREQEREBERAWXheHyVMjYom5nuOg4dSTwA5rEVu9n+BfJoRI4fPTAE82RnVrel959nJBs9l9moaBvgAknI8cpG7m1nqt/E8eQy8Zx2moxeeQZuDRq4+QC0O2214ox3MFnTkeI7wwHj1dyHt86nqJ3SOL3uL3ONySbkqeQsOv7UOEEAA5yH9w/1Wpd2lVvKEf4Xf7lDUTcTyk7TZx/SxRyD6t2n8bqS4TtpSVJAJMDzwfoCeh3KnkTcX5XRRzMMU7BLG7geB9Zp3tPUKptr9l3ULw5pMkDz4HneDvyPtud8feBl7J7XPgIinJfEdATqWf6t6KwqiKOeN0clnxyN/iHDqNCFPMUeizcYw59NM+J+9htfgRvDh0IsVhKoIiICIiAiIgIiICIiAiIgIiICIiAiIgIiICIiAiIgIiINls5SNmqYWPIDS8Zr6Cw1I152t7VbW0OPso6d0gsZHeGNvXn5DeqTW8xV2amg33H7xY/Ae9TA09RO6Rxe8lznEkk7yTxXmu0bC4gAXJIAA4k7gpLhOx00lR3M7XU/zec3AJykkNtrxIPuVd432TsjCKbbR7CfJoXTRymTJq5rgAbcSCDw5eahKlAi2+zWCGslyZsjQLk2ufIBbnaDY0U8eeN7pDmAykDXMbaWQQ9TjYXHd1PIfuyfyf6KLYrhE9K4MnjdE4i4DrajmLLjBBeeP7QSsxPGCY2TDtTo2tMElxnLXMcL62bYtP4uCgK2O0MpfUynX0yBfkNAtcpkERFAIiICIiAiIgIiICIiAiIgIiICIiAiIgIiICIiAiIg9qNrS9gebNLgHHk0nUqwsfwhzIe8jaHCMZZGWuCxxFj5aAe5VurY2C2iZPTmGWxkjbYh3/6RWtc8yNx9hQRPCdnXGogc1wAMjCG6kjxA2urWxI/8X5Qj8XuWkoK5kc0FPkbYyN7qSwuWtN8rvrgCx5ix4rZYnJaqd9034lYsvzOLpb9NOP4OT7MDayQfJZx/dP8AyFUqrd2nmvTzD+6f+QqoluZkz7Nf6V/kpxjpswO9WRh9zwoD2ePtK7yU0x+a8LvMfEKl43rMLU70MDtUw1008Jzho7s2zcwRf9yj2y+DF9QGfQjIdI4ceQv13D2qb7b1GWalszvXODgG2vcnL7tx1XSGeGkhfM7LlaS5xbpnkOgDRy+i3pc8Ss+h46enSH21MbZrdUO7UKWKOojyaSOjvIBu32afOwI8gFC1mYviL6mZ8snpPN+gG4NHQCw9iw1qZxERAREQEREBERAREQEREBFvMI2XqKpuaPJxytc7KX235dLc95G5autopIXlkrHRvG9rgQf4jqpmsxzVi9ZmYieMMdFzZcKFhERAREQEREBERAREQFmYQ9zZoy02ObQ+eiw12jeWkEGxBuD1CCf02LASQ6Eu7wEaXDSN5vw0uPapVtDNlqnfdt+JUEw4hxjfwJHsN9R71Kts5stSfu2/FyyZfmcXS36asfwMn2YGNT5oZR/dP/I5VoptU1GZkv3T/wAhUJW2WVJdipMsjvJSjFqi8ZHUfEKG7NyZSSt1UVOaw+sPiqz3ZTXvQku3Fb3c8Q1GaG2a17XOvkDa11ENsZnGKnFyGkvIHMjJqeupU02voTLUQ6aCPX/MVXO1GId7MQ03ZH4W8tPSI8yPwWbQxtpqdGjWfHv1aZERaWYREQEREBERAREQEREBERBZmyjP+FhPQ/ncpa2ngrmdzVRtkcB4SdD5tcNWu8t/4KObIR3o4PJ36jlu2x+xdSaRkxRE+DzWa81zWmPGUR2j7MJorvpCahn9m6wlHlwf7LHooBLEWEtcC1wNiCLEEcCDuK+lMHru88D/AE+B9b+K67RbI0tePn4/HwlZ4ZB7beIdHXC5GS047dm7p6fWTMe1x83zSine1XZlV0l3xA1cI1zRj5xo+uzf7RceSgtlaLRMbw6FbRaN4cIiKVhERARe1LSvleGRsdK93osY0ucfIDUqVRdmeJH04mQX3CaaGN2v1XPuPaEEPRS3EOzbFIG5zSvkZa+aEtlFudoyTb2KKPYQSCCCDYg6EEcCg6oiINng2IGNzWEju3PF7/R1tmHJTbb2timqA6nkbMBE3MYyHAEueQLjjbgq2WXh2IPgcXMsbixDhcFUmkTetp+m/wCV65Jitq+O34SGKJ3dTOdoO6ePe0hRNbWvx6aZuQ5WtO8NFr253JWqX1tMfRRs8IBs4gXsfj/6W+wunDjnlJYxhDnHoDcqMUFc+B2ZhGuhBFwR1WZXY/LKwsIY1p35QQTbW2pKcNtiJ2ndNO0naVmZsdLLHICyznxuDrcbAjQE3PuVbFZOHQRySNbLKIGH0nlrn2H2Wi5KsjaTswpaLDvl3yuWVjmMMbRCGlxltlvd/hGtz5L50pFKxWOUL3vN7Tafqq1FyVwrKCIiAiIgIu8UZcQ1oLnEgAAXJJ0AAG8rtVUz4nFkjHRvb6TXtLXDoQdQg8kREBERAREQXDsVHeig+y79R63wiWs2EjvQU/2X/qvUhEK6NLezDyeot72/WWK2NSfBq/vPC/R/A+t/FaURL1bEvjqMVc1dpVxZ5x23S1saiO2XZ9Q1rXSPHyab+2iABJ+u3c/8D1Uiw/FRltKbOG4+t0H1uiw6qd0rrnQDcOX8V56//TDfaeD1Xo3B6ztes7V/uD562k2MqqG7nN7yK+ksYJb/AIhvZ7feo2V9UMiUO2m7L6aru+C1LMfVHzTj9Zv0b82+5ffHrq8runn0fZ40UOszCMNkqpo4IRmkleGtHU8TyA3k8gvKsp3RPfG8Wcxxa4b7OaSD+IKsf9nyibJiZe4AmGne5vRzi1lx/he4e1b2BsttKyPZ2FlBh5Aq5Yw6qqrfO2O5jD9C+ug3C3E3VRSyFxLnEuJNySSSSeJJ3lTDtjcTjFZfg9gHl3TLKGIJX2fbZT4ZUMcJXtpy756MDO1zeNmkjxciCPdovDbzal2KVbpzGyEWysa0DNlG4vcBd7td58go2sjD6N88scUYu+R7WNH1nkAfFB5wwue4NY0vcdzWgknyA3rOqMAq425n01RG0b3OikaPeQrJ2+A2ehgo6E93USxZ6mqbpM7UtDGO3sbcOOh4Dqo1sZ2j1tFUNfLPLUQucBLHK90gLCdS3MTZwve432sUEKsuWsJIAFydwG834K5e3DYiCKNuIUjWxse4CZjBZp7zVkrQNBc6HzB5rHxXC/5uYZBKxrTiNWdZnAF1OzJmcyK/ouF2gu33J6WCszs7WBuY0tQG+t3Mlrc75VrS0hSXBtvcRpZmytqp5CDdzZZHyMeOLXBxO8aX38iFanaTszTYphrcVpGCKXuhLIBYZ2W+ca+2heyx8X1SOVgoayyI6CVwu2ORwO4hjiPwCs7CdnWYZgrsTfGyWqmLRT940PZC17rCTKbgvsC4E7vD1vx2Z9qFWysjiq5nTwTvDDnteNzjZrm2GguQCN1j0QVlJh8zQXOikaBvJY4AeZIV99o39WKf7ul/K1Rn9oCGpgqIx8pmkpp2ucIXPJYx7SA4AcRq0i97XKkvaN/Vim+7pfyhB8+gLY/zfq8uf5NUZLXzd1Jl875bKxcCwduE4McULGvq5nBtMXtDhC15IEjQbjOQHOBPTrfw7PMYxp1Qyp72d9KHjv5KqQin7snx6yG17Xtl1vZBWCAKwO2Ssw2eqbJh7g5xB7/I0iMuFsr2nQFxubkaaDqoHS+m37Q+KDv8hlziPu394dzMrs546NtdZNbgVVC3NLTzxN9aSJ7W+8iyuDte2yOH1sjKNgiqpI2d9UuAc8Ny2bFDf0RYXJ5lQfZ/tSxCnlBnmdWQnSWGazw5p3gX9E29nNBHNlP/AJ1J/wBzD+q1brtc/wDuK37wfpsW92t2cho8WoJaUAUtXJBNEBubeVmZo6atI+1bgsXbV1MNopzWZjTidplDRcloiactuRIAPQlBDKHBKqcXhp5phzjje8adWheFZQSwnLLHJC7lIxzD7nBTPajtNrZpnCkmdR0rDlgih+bAjabNJtrcixt7FJdgsZkxynrKHED8pyQOlgleB3kb26elx1IPvGoKCo3Uzw0PLXBhNg6xyk66A7juPuXkrQ7OHfylh1dhbtZA35RS3O57fSaOVzl/zuVYuaQbEWI3g7wRwQd4KZ8l8jHPsLnK0mw5m24LzsrQwo/yTgEs98tRiT+6j9ZsDbhzh5jPr9dirEPQXp2ex3w6m+y/9WRSRsS03ZtHfDaX7L/1pFKGwrTF+EPHam3vr9ZYgiXWoe2Jpe85QPx6DmVlVkzIWF7zZo95PADmVBsUxJ1Q658LR6LeXXqeqibTs6fob0RfX5N54UjnP6jz/wAc4hiDpnXPhA9Fo4dfPqpJs9i4ltHIbScD6/8A5KGSytYC57gxo3lxsFF8V20DfDTC5/tHaWPNo/eVy9RinLL9Iy10umwRj7sRyiOf947rvxbFaejZ3lTI2FvDNvceTWjVx8gqp2r7WpZbx0LTTs1HeusZT9kbmfifJV3iWJTVLzJPI6Z5+k83PkOQ6BYZUYdDSnG3Gfw87k1Nr+Tl7rm51J/FTPsgx5tDicL5CGxyAxPceAktlPQZwy/S6hS5W1nXR+0Hso8Ssr42ksc0Mmt9FzdGPPQizb82jmqXVt7D9rwihFJicZqocuTvLBzslrZZGu0kFuO/zWFjOz+z1STJSYj8iuf6KWKR7R9m4DgPaUGm2PpsJqJYKeWKrlmmkYwyCSONjS8gaNAcSB1Kmm0GzdBgeKYX3TZPHMHPfI/MAA4MAtlHFwdf6qiWB02F0FTFUOxF1SYJGvEcFNIMxY4EDNI4AA2XTtU24jxiWF8UT4WxMc3xkEuzEG9hu3cygmP7SOGO7ylqQPCWOiJ5OBzt94LvcqVVr4P2mU9XRmgxiN8jMoDaiOxeMvoucD9IesL34hRpuH4LE/O6tqKuMG4hjpzE9+voue91gOZA8kFobU4m2LZik73V0kdIGg73ZHMk/JGV6ftAUnynDoKmLxsjla4uG7u5mWDvK/d+9VBtztlLikjC5ohgiblhhb6LG6DU8XGw16BSXYXtObT0xocQiNVSOaWAixexjvoWPpNG8agjhwQVmvoDYfEBDstM+WwaI6lrL7nZ3Oa1vte8hVlV4VggkL2YhUGK9+6+TOMtvVDyQ2/UhdNsdtflcMVHTRmloYB4Ir3e9wv85KeJ1JtzJOvALL2NxWmxrBThj5GQ1LIgxrXG1+7IdFI31hcNBA10PNQDCOzLEm1TO+h7iKKQOlne5vdNZGcznh19dBpb8FpsE2KrauMzMYIoG7553thi9jnkX8xdXJ2c1dEaA4VVVVLM+QyNtDK53eNlJcfEWgZwSbWJ3BBW3bDtnHilUzuL9xA0tY46F5cbufbgNGgeXVWJ2jf1Zpvu6X8oVZdo/Z/LhErbuMtPIbRy21B35HgfSA99vdMse29wmrw2PD3Pq2CNsQEgiYSTCAL2L9xsUEnghfXbNQGlyumhhYWAtY/5ymOVzcrwQXEB1rjeQqDxnHamrN6iaSW24OPhbbTwtHhb7AFMOz3tG/kiWSMB9RRPffK7K2Rp3d40Xtcgatvbdrz3m1FTsxXvM3e1FLK43eIYnAOJ3ktLS0HqCEFQr0pfTb9ofFbPH56O4ZRxyNY295Z3AyyX3XDbNY0cANeZWspfTb9ofFBYHb0P+byfdRfkVdq8+1bEcOmr5KTEWvhyMY6CrhbmewPaC6ORv02XuRyud29RbDcMwChcJ5q1+JFhzMgiicwOcNWh5dw6XA+CDb7XRmL+bUL9JGNiLgd4DpILA+4j2LBxrZc4ptJU0+bu2Z88jhvDGRsvl6kkD2qL4pte+uxSKsqPA1s0RDW3cI4o3g5RxNhc9SStxLt3HT47LiEAM0D3WIILS6NzGtdYO3EEXF+SDnFtsqGke6HD8OpXMjcW99VsM0kmUkF2p8IPn7ApZ2TbVPrZqpjqajgDaR5zU8Hdu3gWJudOnRRfEsL2eqJHzMxCama92YwmBznNLtS1p5a9fNbfY7bnC8PlfBAx8VI+F4kqJGl880ugYSG+gwAvsBz4IK42Qx12H1kFS2/zbwXAfSYdHt9rSVL9utjC/GY4qfWKvc2WJw3BsvikI6N8bvIhVy4WOhuL7+fVXlsZtI2PA/lkzCZ8P72Cle7c7vgwNA52u0Ho1BB+2HF2S1opobCnoYxBGBuuy2c+dwG/4FA13keXEkkuJNyTqSTqSV0QfRfZiP8AldL9l/60ikFbVshYXvNmj3k8ABxJUV7O6+OLCKd73Wa0SA88wlf4QOJ3KH7V7bse838ZFwyNp8LftO3Zudlpx4947Vp2hwdN6MnU6m9sk9mkWnefHyj+4N1i+KuqHZneFjfRbfRo5k8+ZURxXayOPwwjvXc/oD/corimMzVHpus3gxujf4+1a1UyZInhXk9d65GKkYtPHZrDMxDEpZ3XkcXch9EeQ3BYSIviwWtNp3kRERAiIgIiICIiAiIgIiIC2ezVPHLV00cptG+oia+/qOkaHfgStYuUFzftFQzMfSNaC2kbGQxrRZglB1BA0ByZbdL24qmmusRbTqrCwbtcq4oBT1MUOIQhuW07busNwcfpW6i/VYdRt1TelBhNBE++jnNdIB1DSQEEq2xx18mzdG2rdmqZpAWZvTdHE59pTx9HIL8cwVOrYY3jU9bKZaiQyvOlzoGgbmtA0a0cgtegIiIC9Kc2c0ncHD4rzRBNu2DGIK3EnzU8gmjMcYDhcC7W2I1AUJREBERAREQSDZTAIKwyd9Ww0GTLl76/jzZr5dRusP8AMFve0PaCmMFNh1A4yU1LcvlII76Z17vA5C7tfrcgoEiAiIgyGVkjW5A94Ze+UOIbc8bXtdeF1wiAiIgIiICIiAiIgIiICIiAiIgIiICIiAiIgIiICIiAiIgIiICIiAiIgIiICIiAiIgIiICIiAiIgIiICIiAiIgIiICIiAiIgIiICIiAiIgIiICIiAiIgIiICIiAiIg//9k="/>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GB" altLang="en-US"/>
          </a:p>
        </p:txBody>
      </p:sp>
      <p:pic>
        <p:nvPicPr>
          <p:cNvPr id="6164" name="Picture 8" descr="http://limptincmusic.com/wp-content/uploads/2012/11/google.play_.music_.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67375" y="1285875"/>
            <a:ext cx="14287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10" descr="http://launchub.com/wp-content/uploads/2014/06/logo-final-280x300.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6938" y="4929189"/>
            <a:ext cx="142875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6" name="Picture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95501" y="3843339"/>
            <a:ext cx="12858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7" name="Picture 19" descr="http://www.thedrum.com/uploads/drum_basic_article/84913/main_images/deezer.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24250" y="3786189"/>
            <a:ext cx="142875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8" name="Picture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53439" y="2786064"/>
            <a:ext cx="18573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9" name="Picture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1" y="1214438"/>
            <a:ext cx="1852613"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0" name="Picture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38750" y="2357438"/>
            <a:ext cx="25717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1" name="Picture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10000" y="5072063"/>
            <a:ext cx="2343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Picture 62" descr="http://ts3.mm.bing.net/th?id=H.4802766445347662&amp;pid=15.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53501" y="5049838"/>
            <a:ext cx="157162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p:cNvPicPr>
            <a:picLocks noChangeAspect="1" noChangeArrowheads="1"/>
          </p:cNvPicPr>
          <p:nvPr/>
        </p:nvPicPr>
        <p:blipFill>
          <a:blip r:embed="rId26"/>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pic>
        <p:nvPicPr>
          <p:cNvPr id="6174" name="Picture 3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984375" y="1412875"/>
            <a:ext cx="10937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03614" y="3284538"/>
            <a:ext cx="1512887"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p:cNvPicPr>
            <a:picLocks noChangeAspect="1" noChangeArrowheads="1"/>
          </p:cNvPicPr>
          <p:nvPr/>
        </p:nvPicPr>
        <p:blipFill>
          <a:blip r:embed="rId26"/>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34" name="Rectangle 33"/>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298219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341A82E-7433-4C55-AE79-14995091DBD7}" type="slidenum">
              <a:rPr lang="en-US" altLang="en-US"/>
              <a:pPr/>
              <a:t>50</a:t>
            </a:fld>
            <a:endParaRPr lang="en-US" altLang="en-US"/>
          </a:p>
        </p:txBody>
      </p:sp>
      <p:sp>
        <p:nvSpPr>
          <p:cNvPr id="374786" name="Rectangle 2"/>
          <p:cNvSpPr>
            <a:spLocks noGrp="1" noChangeArrowheads="1"/>
          </p:cNvSpPr>
          <p:nvPr>
            <p:ph type="title"/>
          </p:nvPr>
        </p:nvSpPr>
        <p:spPr>
          <a:xfrm>
            <a:off x="838200" y="954090"/>
            <a:ext cx="10515600" cy="736597"/>
          </a:xfrm>
        </p:spPr>
        <p:txBody>
          <a:bodyPr/>
          <a:lstStyle/>
          <a:p>
            <a:r>
              <a:rPr lang="de-DE" altLang="en-US" dirty="0"/>
              <a:t>Question and Answers on Cloud Computing-9</a:t>
            </a:r>
          </a:p>
        </p:txBody>
      </p:sp>
      <p:sp>
        <p:nvSpPr>
          <p:cNvPr id="374787" name="Rectangle 3"/>
          <p:cNvSpPr>
            <a:spLocks noGrp="1" noChangeArrowheads="1"/>
          </p:cNvSpPr>
          <p:nvPr>
            <p:ph type="body" idx="1"/>
          </p:nvPr>
        </p:nvSpPr>
        <p:spPr/>
        <p:txBody>
          <a:bodyPr/>
          <a:lstStyle/>
          <a:p>
            <a:r>
              <a:rPr lang="de-DE" altLang="en-US" sz="2400" b="1"/>
              <a:t>Q. What is the difference between private and public clouds?</a:t>
            </a:r>
          </a:p>
          <a:p>
            <a:r>
              <a:rPr lang="de-DE" altLang="en-US" sz="2400" b="1"/>
              <a:t>A. A private cloud is typically run by an enterprise with application access for employees and company business partners only, whereas anyone can access applications on a public cloud.</a:t>
            </a:r>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562549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9FB0210-1060-4D8F-A0E0-4DB4096CCDE3}" type="slidenum">
              <a:rPr lang="en-US" altLang="en-US"/>
              <a:pPr/>
              <a:t>51</a:t>
            </a:fld>
            <a:endParaRPr lang="en-US" altLang="en-US"/>
          </a:p>
        </p:txBody>
      </p:sp>
      <p:sp>
        <p:nvSpPr>
          <p:cNvPr id="365570" name="Rectangle 2"/>
          <p:cNvSpPr>
            <a:spLocks noGrp="1" noChangeArrowheads="1"/>
          </p:cNvSpPr>
          <p:nvPr>
            <p:ph type="title"/>
          </p:nvPr>
        </p:nvSpPr>
        <p:spPr>
          <a:xfrm>
            <a:off x="838200" y="954091"/>
            <a:ext cx="10515600" cy="736598"/>
          </a:xfrm>
        </p:spPr>
        <p:txBody>
          <a:bodyPr>
            <a:normAutofit fontScale="90000"/>
          </a:bodyPr>
          <a:lstStyle/>
          <a:p>
            <a:r>
              <a:rPr lang="de-DE" altLang="en-US" dirty="0"/>
              <a:t>Question and Answers on Cloud Computing-10</a:t>
            </a:r>
          </a:p>
        </p:txBody>
      </p:sp>
      <p:sp>
        <p:nvSpPr>
          <p:cNvPr id="365571" name="Rectangle 3"/>
          <p:cNvSpPr>
            <a:spLocks noGrp="1" noChangeArrowheads="1"/>
          </p:cNvSpPr>
          <p:nvPr>
            <p:ph type="body" idx="1"/>
          </p:nvPr>
        </p:nvSpPr>
        <p:spPr/>
        <p:txBody>
          <a:bodyPr/>
          <a:lstStyle/>
          <a:p>
            <a:r>
              <a:rPr lang="de-DE" altLang="en-US" sz="2400" b="1"/>
              <a:t>Q. How private is a private cloud?</a:t>
            </a:r>
          </a:p>
          <a:p>
            <a:pPr>
              <a:buFont typeface="Wingdings" panose="05000000000000000000" pitchFamily="2" charset="2"/>
              <a:buNone/>
            </a:pPr>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4048020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321E651-691B-4AA8-BD4C-C37FB98FB69F}" type="slidenum">
              <a:rPr lang="en-US" altLang="en-US"/>
              <a:pPr/>
              <a:t>52</a:t>
            </a:fld>
            <a:endParaRPr lang="en-US" altLang="en-US"/>
          </a:p>
        </p:txBody>
      </p:sp>
      <p:sp>
        <p:nvSpPr>
          <p:cNvPr id="375810" name="Rectangle 2"/>
          <p:cNvSpPr>
            <a:spLocks noGrp="1" noChangeArrowheads="1"/>
          </p:cNvSpPr>
          <p:nvPr>
            <p:ph type="title"/>
          </p:nvPr>
        </p:nvSpPr>
        <p:spPr>
          <a:xfrm>
            <a:off x="838200" y="1133477"/>
            <a:ext cx="10515600" cy="557211"/>
          </a:xfrm>
        </p:spPr>
        <p:txBody>
          <a:bodyPr>
            <a:normAutofit fontScale="90000"/>
          </a:bodyPr>
          <a:lstStyle/>
          <a:p>
            <a:r>
              <a:rPr lang="de-DE" altLang="en-US" dirty="0"/>
              <a:t>Question and Answers on Cloud Computing-10</a:t>
            </a:r>
          </a:p>
        </p:txBody>
      </p:sp>
      <p:sp>
        <p:nvSpPr>
          <p:cNvPr id="375811" name="Rectangle 3"/>
          <p:cNvSpPr>
            <a:spLocks noGrp="1" noChangeArrowheads="1"/>
          </p:cNvSpPr>
          <p:nvPr>
            <p:ph type="body" idx="1"/>
          </p:nvPr>
        </p:nvSpPr>
        <p:spPr/>
        <p:txBody>
          <a:bodyPr/>
          <a:lstStyle/>
          <a:p>
            <a:r>
              <a:rPr lang="de-DE" altLang="en-US" sz="2400" b="1"/>
              <a:t>Q. How private is a private cloud?</a:t>
            </a:r>
          </a:p>
          <a:p>
            <a:r>
              <a:rPr lang="de-DE" altLang="en-US" sz="2400" b="1"/>
              <a:t>A. A private cloud can also be run by another company. However, access is limited to employees and business partners of the company receiving (and paying) the cloud infrastructure service.</a:t>
            </a:r>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56812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79A97B1-79EC-4DFD-8678-D0FB2CE7B7A6}" type="slidenum">
              <a:rPr lang="en-US" altLang="en-US"/>
              <a:pPr/>
              <a:t>53</a:t>
            </a:fld>
            <a:endParaRPr lang="en-US" altLang="en-US"/>
          </a:p>
        </p:txBody>
      </p:sp>
      <p:sp>
        <p:nvSpPr>
          <p:cNvPr id="385026" name="Rectangle 2"/>
          <p:cNvSpPr>
            <a:spLocks noGrp="1" noChangeArrowheads="1"/>
          </p:cNvSpPr>
          <p:nvPr>
            <p:ph type="title"/>
          </p:nvPr>
        </p:nvSpPr>
        <p:spPr>
          <a:xfrm>
            <a:off x="838200" y="1202724"/>
            <a:ext cx="10515600" cy="487964"/>
          </a:xfrm>
        </p:spPr>
        <p:txBody>
          <a:bodyPr>
            <a:normAutofit fontScale="90000"/>
          </a:bodyPr>
          <a:lstStyle/>
          <a:p>
            <a:r>
              <a:rPr lang="de-DE" altLang="en-US" dirty="0"/>
              <a:t>Question and Answers on Cloud Computing-11</a:t>
            </a:r>
          </a:p>
        </p:txBody>
      </p:sp>
      <p:sp>
        <p:nvSpPr>
          <p:cNvPr id="385027" name="Rectangle 3"/>
          <p:cNvSpPr>
            <a:spLocks noGrp="1" noChangeArrowheads="1"/>
          </p:cNvSpPr>
          <p:nvPr>
            <p:ph type="body" idx="1"/>
          </p:nvPr>
        </p:nvSpPr>
        <p:spPr/>
        <p:txBody>
          <a:bodyPr/>
          <a:lstStyle/>
          <a:p>
            <a:r>
              <a:rPr lang="de-DE" altLang="en-US" sz="2400" b="1"/>
              <a:t>Q. What does “economy of scale” mean in IT investment and operation decisions?</a:t>
            </a:r>
          </a:p>
          <a:p>
            <a:pPr>
              <a:buFont typeface="Wingdings" panose="05000000000000000000" pitchFamily="2" charset="2"/>
              <a:buNone/>
            </a:pPr>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213131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BD7F02A-A3C4-41F3-8999-597E33F462F3}" type="slidenum">
              <a:rPr lang="en-US" altLang="en-US"/>
              <a:pPr/>
              <a:t>54</a:t>
            </a:fld>
            <a:endParaRPr lang="en-US" altLang="en-US"/>
          </a:p>
        </p:txBody>
      </p:sp>
      <p:sp>
        <p:nvSpPr>
          <p:cNvPr id="386050" name="Rectangle 2"/>
          <p:cNvSpPr>
            <a:spLocks noGrp="1" noChangeArrowheads="1"/>
          </p:cNvSpPr>
          <p:nvPr>
            <p:ph type="title"/>
          </p:nvPr>
        </p:nvSpPr>
        <p:spPr>
          <a:xfrm>
            <a:off x="838200" y="1133477"/>
            <a:ext cx="10515600" cy="557211"/>
          </a:xfrm>
        </p:spPr>
        <p:txBody>
          <a:bodyPr>
            <a:normAutofit fontScale="90000"/>
          </a:bodyPr>
          <a:lstStyle/>
          <a:p>
            <a:r>
              <a:rPr lang="de-DE" altLang="en-US" dirty="0"/>
              <a:t>Question and Answers on Cloud Computing-11</a:t>
            </a:r>
          </a:p>
        </p:txBody>
      </p:sp>
      <p:sp>
        <p:nvSpPr>
          <p:cNvPr id="386051" name="Rectangle 3"/>
          <p:cNvSpPr>
            <a:spLocks noGrp="1" noChangeArrowheads="1"/>
          </p:cNvSpPr>
          <p:nvPr>
            <p:ph type="body" idx="1"/>
          </p:nvPr>
        </p:nvSpPr>
        <p:spPr/>
        <p:txBody>
          <a:bodyPr/>
          <a:lstStyle/>
          <a:p>
            <a:r>
              <a:rPr lang="de-DE" altLang="en-US" sz="2400" b="1" dirty="0"/>
              <a:t>Q. What does “economy of scale” mean in IT investment and operation decisions?</a:t>
            </a:r>
          </a:p>
          <a:p>
            <a:r>
              <a:rPr lang="de-DE" altLang="en-US" sz="2400" b="1" dirty="0"/>
              <a:t>A. The more you buy, the less you pay.</a:t>
            </a:r>
          </a:p>
          <a:p>
            <a:endParaRPr lang="de-DE" altLang="en-US" sz="2400" b="1" dirty="0"/>
          </a:p>
          <a:p>
            <a:endParaRPr lang="de-DE" altLang="en-US" sz="2400" b="1"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990831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84E775-91FF-41CE-A8D2-CC2C82EE710F}" type="slidenum">
              <a:rPr lang="en-US" altLang="en-US"/>
              <a:pPr/>
              <a:t>55</a:t>
            </a:fld>
            <a:endParaRPr lang="en-US" altLang="en-US"/>
          </a:p>
        </p:txBody>
      </p:sp>
      <p:sp>
        <p:nvSpPr>
          <p:cNvPr id="387074" name="Rectangle 2"/>
          <p:cNvSpPr>
            <a:spLocks noGrp="1" noChangeArrowheads="1"/>
          </p:cNvSpPr>
          <p:nvPr>
            <p:ph type="title"/>
          </p:nvPr>
        </p:nvSpPr>
        <p:spPr>
          <a:xfrm>
            <a:off x="838200" y="1133477"/>
            <a:ext cx="10515600" cy="557211"/>
          </a:xfrm>
        </p:spPr>
        <p:txBody>
          <a:bodyPr>
            <a:normAutofit fontScale="90000"/>
          </a:bodyPr>
          <a:lstStyle/>
          <a:p>
            <a:r>
              <a:rPr lang="de-DE" altLang="en-US" dirty="0"/>
              <a:t>Question and Answers on Cloud Computing-12</a:t>
            </a:r>
          </a:p>
        </p:txBody>
      </p:sp>
      <p:sp>
        <p:nvSpPr>
          <p:cNvPr id="387075" name="Rectangle 3"/>
          <p:cNvSpPr>
            <a:spLocks noGrp="1" noChangeArrowheads="1"/>
          </p:cNvSpPr>
          <p:nvPr>
            <p:ph type="body" idx="1"/>
          </p:nvPr>
        </p:nvSpPr>
        <p:spPr/>
        <p:txBody>
          <a:bodyPr/>
          <a:lstStyle/>
          <a:p>
            <a:r>
              <a:rPr lang="de-DE" altLang="en-US" sz="2400" b="1"/>
              <a:t>Q. Why can  Cloud services be cheaper than dedicated IT resources run by a single company?</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530979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1648B1E-95AE-4D88-9C21-F93E696C06EF}" type="slidenum">
              <a:rPr lang="en-US" altLang="en-US"/>
              <a:pPr/>
              <a:t>56</a:t>
            </a:fld>
            <a:endParaRPr lang="en-US" altLang="en-US"/>
          </a:p>
        </p:txBody>
      </p:sp>
      <p:sp>
        <p:nvSpPr>
          <p:cNvPr id="388098" name="Rectangle 2"/>
          <p:cNvSpPr>
            <a:spLocks noGrp="1" noChangeArrowheads="1"/>
          </p:cNvSpPr>
          <p:nvPr>
            <p:ph type="title"/>
          </p:nvPr>
        </p:nvSpPr>
        <p:spPr>
          <a:xfrm>
            <a:off x="560173" y="965201"/>
            <a:ext cx="10793627" cy="725487"/>
          </a:xfrm>
        </p:spPr>
        <p:txBody>
          <a:bodyPr>
            <a:normAutofit/>
          </a:bodyPr>
          <a:lstStyle/>
          <a:p>
            <a:r>
              <a:rPr lang="de-DE" altLang="en-US" dirty="0"/>
              <a:t>Question and Answers on Cloud Computing-12</a:t>
            </a:r>
          </a:p>
        </p:txBody>
      </p:sp>
      <p:sp>
        <p:nvSpPr>
          <p:cNvPr id="388099" name="Rectangle 3"/>
          <p:cNvSpPr>
            <a:spLocks noGrp="1" noChangeArrowheads="1"/>
          </p:cNvSpPr>
          <p:nvPr>
            <p:ph type="body" idx="1"/>
          </p:nvPr>
        </p:nvSpPr>
        <p:spPr/>
        <p:txBody>
          <a:bodyPr/>
          <a:lstStyle/>
          <a:p>
            <a:r>
              <a:rPr lang="de-DE" altLang="en-US" sz="2400" b="1" dirty="0"/>
              <a:t>Q. Why can  Cloud services be cheaper than dedicated IT resources run by a single company?</a:t>
            </a:r>
          </a:p>
          <a:p>
            <a:r>
              <a:rPr lang="de-DE" altLang="en-US" sz="2400" b="1" dirty="0"/>
              <a:t>A. A service provider buys IT equipment in bulk at a discount. The workload peaks of many individual applications lead to a steady and high average utilization with optimal efficiency.</a:t>
            </a:r>
          </a:p>
          <a:p>
            <a:endParaRPr lang="de-DE" altLang="en-US" sz="2400" b="1" dirty="0"/>
          </a:p>
          <a:p>
            <a:endParaRPr lang="de-DE" altLang="en-US" sz="2400" b="1"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40952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EF04581-DFCC-485F-B11C-695994B6B675}" type="slidenum">
              <a:rPr lang="en-US" altLang="en-US"/>
              <a:pPr/>
              <a:t>57</a:t>
            </a:fld>
            <a:endParaRPr lang="en-US" altLang="en-US"/>
          </a:p>
        </p:txBody>
      </p:sp>
      <p:sp>
        <p:nvSpPr>
          <p:cNvPr id="389122" name="Rectangle 2"/>
          <p:cNvSpPr>
            <a:spLocks noGrp="1" noChangeArrowheads="1"/>
          </p:cNvSpPr>
          <p:nvPr>
            <p:ph type="title"/>
          </p:nvPr>
        </p:nvSpPr>
        <p:spPr>
          <a:xfrm>
            <a:off x="838200" y="785814"/>
            <a:ext cx="10515600" cy="904874"/>
          </a:xfrm>
        </p:spPr>
        <p:txBody>
          <a:bodyPr>
            <a:normAutofit fontScale="90000"/>
          </a:bodyPr>
          <a:lstStyle/>
          <a:p>
            <a:r>
              <a:rPr lang="de-DE" altLang="en-US" dirty="0"/>
              <a:t>Question and Answers on Cloud Computing-13</a:t>
            </a:r>
          </a:p>
        </p:txBody>
      </p:sp>
      <p:sp>
        <p:nvSpPr>
          <p:cNvPr id="389123" name="Rectangle 3"/>
          <p:cNvSpPr>
            <a:spLocks noGrp="1" noChangeArrowheads="1"/>
          </p:cNvSpPr>
          <p:nvPr>
            <p:ph type="body" idx="1"/>
          </p:nvPr>
        </p:nvSpPr>
        <p:spPr/>
        <p:txBody>
          <a:bodyPr/>
          <a:lstStyle/>
          <a:p>
            <a:r>
              <a:rPr lang="de-DE" altLang="en-US" sz="2400" b="1"/>
              <a:t>Q. Why can a European company not mirror their data to India?</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875541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5AADB18-A492-4465-876B-0BAAA88AFAF6}" type="slidenum">
              <a:rPr lang="en-US" altLang="en-US"/>
              <a:pPr/>
              <a:t>58</a:t>
            </a:fld>
            <a:endParaRPr lang="en-US" altLang="en-US"/>
          </a:p>
        </p:txBody>
      </p:sp>
      <p:sp>
        <p:nvSpPr>
          <p:cNvPr id="390146" name="Rectangle 2"/>
          <p:cNvSpPr>
            <a:spLocks noGrp="1" noChangeArrowheads="1"/>
          </p:cNvSpPr>
          <p:nvPr>
            <p:ph type="title"/>
          </p:nvPr>
        </p:nvSpPr>
        <p:spPr>
          <a:xfrm>
            <a:off x="838200" y="785814"/>
            <a:ext cx="10515600" cy="904874"/>
          </a:xfrm>
        </p:spPr>
        <p:txBody>
          <a:bodyPr>
            <a:normAutofit fontScale="90000"/>
          </a:bodyPr>
          <a:lstStyle/>
          <a:p>
            <a:r>
              <a:rPr lang="de-DE" altLang="en-US" dirty="0"/>
              <a:t>Question and Answers on Cloud Computing-13</a:t>
            </a:r>
          </a:p>
        </p:txBody>
      </p:sp>
      <p:sp>
        <p:nvSpPr>
          <p:cNvPr id="390147" name="Rectangle 3"/>
          <p:cNvSpPr>
            <a:spLocks noGrp="1" noChangeArrowheads="1"/>
          </p:cNvSpPr>
          <p:nvPr>
            <p:ph type="body" idx="1"/>
          </p:nvPr>
        </p:nvSpPr>
        <p:spPr/>
        <p:txBody>
          <a:bodyPr/>
          <a:lstStyle/>
          <a:p>
            <a:r>
              <a:rPr lang="de-DE" altLang="en-US" sz="2400" b="1"/>
              <a:t>Q. Why can a European company not mirror their data to India?</a:t>
            </a:r>
          </a:p>
          <a:p>
            <a:r>
              <a:rPr lang="de-DE" altLang="en-US" sz="2400" b="1"/>
              <a:t>A. EU law says, European data must be have their back-up in Europe.</a:t>
            </a:r>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321209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177EC11-0A29-4723-B398-BA28E09471B2}" type="slidenum">
              <a:rPr lang="en-US" altLang="en-US"/>
              <a:pPr/>
              <a:t>59</a:t>
            </a:fld>
            <a:endParaRPr lang="en-US" altLang="en-US"/>
          </a:p>
        </p:txBody>
      </p:sp>
      <p:sp>
        <p:nvSpPr>
          <p:cNvPr id="391170" name="Rectangle 2"/>
          <p:cNvSpPr>
            <a:spLocks noGrp="1" noChangeArrowheads="1"/>
          </p:cNvSpPr>
          <p:nvPr>
            <p:ph type="title"/>
          </p:nvPr>
        </p:nvSpPr>
        <p:spPr>
          <a:xfrm>
            <a:off x="838200" y="785814"/>
            <a:ext cx="10515600" cy="904874"/>
          </a:xfrm>
        </p:spPr>
        <p:txBody>
          <a:bodyPr>
            <a:normAutofit fontScale="90000"/>
          </a:bodyPr>
          <a:lstStyle/>
          <a:p>
            <a:r>
              <a:rPr lang="de-DE" altLang="en-US" dirty="0"/>
              <a:t>Question and Answers on Cloud Computing-14</a:t>
            </a:r>
          </a:p>
        </p:txBody>
      </p:sp>
      <p:sp>
        <p:nvSpPr>
          <p:cNvPr id="391171" name="Rectangle 3"/>
          <p:cNvSpPr>
            <a:spLocks noGrp="1" noChangeArrowheads="1"/>
          </p:cNvSpPr>
          <p:nvPr>
            <p:ph type="body" idx="1"/>
          </p:nvPr>
        </p:nvSpPr>
        <p:spPr/>
        <p:txBody>
          <a:bodyPr/>
          <a:lstStyle/>
          <a:p>
            <a:r>
              <a:rPr lang="de-DE" altLang="en-US" sz="2400" b="1"/>
              <a:t>Q. Can local laws be even stricter?</a:t>
            </a:r>
          </a:p>
          <a:p>
            <a:pPr>
              <a:buFont typeface="Wingdings" panose="05000000000000000000" pitchFamily="2" charset="2"/>
              <a:buNone/>
            </a:pPr>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684163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0"/>
          </p:nvPr>
        </p:nvSpPr>
        <p:spPr/>
        <p:txBody>
          <a:bodyPr/>
          <a:lstStyle/>
          <a:p>
            <a:fld id="{F35132C6-9463-4B10-9903-E83C2C042795}" type="slidenum">
              <a:rPr lang="en-US" altLang="en-US"/>
              <a:pPr/>
              <a:t>6</a:t>
            </a:fld>
            <a:endParaRPr lang="en-US" altLang="en-US"/>
          </a:p>
        </p:txBody>
      </p:sp>
      <p:sp>
        <p:nvSpPr>
          <p:cNvPr id="187394" name="Title 2"/>
          <p:cNvSpPr>
            <a:spLocks noGrp="1"/>
          </p:cNvSpPr>
          <p:nvPr>
            <p:ph type="title" idx="4294967295"/>
          </p:nvPr>
        </p:nvSpPr>
        <p:spPr>
          <a:xfrm>
            <a:off x="1706562" y="1137032"/>
            <a:ext cx="9851123" cy="1346993"/>
          </a:xfrm>
        </p:spPr>
        <p:txBody>
          <a:bodyPr>
            <a:normAutofit fontScale="90000"/>
          </a:bodyPr>
          <a:lstStyle/>
          <a:p>
            <a:r>
              <a:rPr lang="en-US" altLang="en-US" sz="3600" b="1" dirty="0"/>
              <a:t>Cloud computing is a new way of thinking when delivering IT enabled business services like application development and test</a:t>
            </a:r>
            <a:r>
              <a:rPr lang="en-US" altLang="en-US" dirty="0"/>
              <a:t>.</a:t>
            </a:r>
          </a:p>
        </p:txBody>
      </p:sp>
      <p:sp>
        <p:nvSpPr>
          <p:cNvPr id="187395" name="Rectangle 21"/>
          <p:cNvSpPr>
            <a:spLocks noChangeArrowheads="1"/>
          </p:cNvSpPr>
          <p:nvPr/>
        </p:nvSpPr>
        <p:spPr bwMode="auto">
          <a:xfrm>
            <a:off x="1772466" y="2605881"/>
            <a:ext cx="2279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742950" indent="-2857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eaLnBrk="0" hangingPunct="0">
              <a:lnSpc>
                <a:spcPct val="105000"/>
              </a:lnSpc>
              <a:spcBef>
                <a:spcPct val="20000"/>
              </a:spcBef>
            </a:pPr>
            <a:r>
              <a:rPr lang="en-GB" altLang="en-US" dirty="0">
                <a:solidFill>
                  <a:srgbClr val="B824AF"/>
                </a:solidFill>
                <a:ea typeface="MS PGothic" panose="020B0600070205080204" pitchFamily="34" charset="-128"/>
                <a:cs typeface="Arial" panose="020B0604020202020204" pitchFamily="34" charset="0"/>
              </a:rPr>
              <a:t>Cloud is:</a:t>
            </a:r>
          </a:p>
        </p:txBody>
      </p:sp>
      <p:sp>
        <p:nvSpPr>
          <p:cNvPr id="187396" name="Rectangle 5"/>
          <p:cNvSpPr txBox="1">
            <a:spLocks noChangeArrowheads="1"/>
          </p:cNvSpPr>
          <p:nvPr/>
        </p:nvSpPr>
        <p:spPr bwMode="auto">
          <a:xfrm>
            <a:off x="1706564" y="2882900"/>
            <a:ext cx="29416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9725" indent="-2222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742950" indent="-2857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eaLnBrk="0" hangingPunct="0">
              <a:spcBef>
                <a:spcPts val="600"/>
              </a:spcBef>
              <a:buFont typeface="Wingdings" panose="05000000000000000000" pitchFamily="2" charset="2"/>
              <a:buChar char="§"/>
            </a:pPr>
            <a:r>
              <a:rPr lang="en-GB" altLang="en-US" dirty="0">
                <a:ea typeface="MS PGothic" panose="020B0600070205080204" pitchFamily="34" charset="-128"/>
                <a:cs typeface="Arial" panose="020B0604020202020204" pitchFamily="34" charset="0"/>
              </a:rPr>
              <a:t>A new consumption and delivery model inspired by consumer Internet services</a:t>
            </a:r>
          </a:p>
          <a:p>
            <a:pPr eaLnBrk="0" hangingPunct="0">
              <a:spcBef>
                <a:spcPts val="600"/>
              </a:spcBef>
              <a:buFont typeface="Wingdings" panose="05000000000000000000" pitchFamily="2" charset="2"/>
              <a:buChar char="§"/>
            </a:pPr>
            <a:r>
              <a:rPr lang="en-GB" altLang="en-US" dirty="0">
                <a:ea typeface="MS PGothic" panose="020B0600070205080204" pitchFamily="34" charset="-128"/>
                <a:cs typeface="Arial" panose="020B0604020202020204" pitchFamily="34" charset="0"/>
              </a:rPr>
              <a:t>End-user focused</a:t>
            </a:r>
          </a:p>
        </p:txBody>
      </p:sp>
      <p:sp>
        <p:nvSpPr>
          <p:cNvPr id="187399" name="Rectangle 22"/>
          <p:cNvSpPr>
            <a:spLocks noChangeArrowheads="1"/>
          </p:cNvSpPr>
          <p:nvPr/>
        </p:nvSpPr>
        <p:spPr bwMode="auto">
          <a:xfrm>
            <a:off x="7294735" y="2605881"/>
            <a:ext cx="21971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742950" indent="-28575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eaLnBrk="0" hangingPunct="0">
              <a:lnSpc>
                <a:spcPct val="105000"/>
              </a:lnSpc>
              <a:spcBef>
                <a:spcPct val="20000"/>
              </a:spcBef>
            </a:pPr>
            <a:r>
              <a:rPr lang="en-GB" altLang="en-US" dirty="0">
                <a:solidFill>
                  <a:srgbClr val="EA001B"/>
                </a:solidFill>
                <a:ea typeface="MS PGothic" panose="020B0600070205080204" pitchFamily="34" charset="-128"/>
                <a:cs typeface="Arial" panose="020B0604020202020204" pitchFamily="34" charset="0"/>
              </a:rPr>
              <a:t>Cloud enables:</a:t>
            </a:r>
          </a:p>
        </p:txBody>
      </p:sp>
      <p:sp>
        <p:nvSpPr>
          <p:cNvPr id="187400" name="Rectangle 18"/>
          <p:cNvSpPr>
            <a:spLocks noChangeArrowheads="1"/>
          </p:cNvSpPr>
          <p:nvPr/>
        </p:nvSpPr>
        <p:spPr bwMode="auto">
          <a:xfrm>
            <a:off x="7081839" y="2951185"/>
            <a:ext cx="25400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1pPr>
            <a:lvl2pPr marL="339725" indent="-225425"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2pPr>
            <a:lvl3pPr marL="11430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3pPr>
            <a:lvl4pPr marL="16002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4pPr>
            <a:lvl5pPr marL="2057400" indent="-228600" defTabSz="457200">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6350" algn="l"/>
                <a:tab pos="966788" algn="l"/>
                <a:tab pos="1881188" algn="l"/>
                <a:tab pos="2795588" algn="l"/>
                <a:tab pos="3709988" algn="l"/>
                <a:tab pos="4624388" algn="l"/>
                <a:tab pos="5538788" algn="l"/>
                <a:tab pos="6453188" algn="l"/>
                <a:tab pos="7367588" algn="l"/>
                <a:tab pos="8281988" algn="l"/>
                <a:tab pos="9196388" algn="l"/>
                <a:tab pos="10110788" algn="l"/>
              </a:tabLst>
              <a:defRPr>
                <a:solidFill>
                  <a:schemeClr val="tx1"/>
                </a:solidFill>
                <a:latin typeface="Arial" panose="020B0604020202020204" pitchFamily="34" charset="0"/>
              </a:defRPr>
            </a:lvl9pPr>
          </a:lstStyle>
          <a:p>
            <a:pPr lvl="1" eaLnBrk="0" hangingPunct="0">
              <a:lnSpc>
                <a:spcPct val="105000"/>
              </a:lnSpc>
              <a:spcBef>
                <a:spcPct val="20000"/>
              </a:spcBef>
              <a:buFont typeface="Wingdings" panose="05000000000000000000" pitchFamily="2" charset="2"/>
              <a:buChar char="§"/>
            </a:pPr>
            <a:r>
              <a:rPr lang="en-GB" altLang="en-US" dirty="0">
                <a:solidFill>
                  <a:srgbClr val="000000"/>
                </a:solidFill>
                <a:ea typeface="MS PGothic" panose="020B0600070205080204" pitchFamily="34" charset="-128"/>
                <a:cs typeface="Arial" panose="020B0604020202020204" pitchFamily="34" charset="0"/>
              </a:rPr>
              <a:t>Self-service </a:t>
            </a:r>
          </a:p>
          <a:p>
            <a:pPr lvl="1" eaLnBrk="0" hangingPunct="0">
              <a:lnSpc>
                <a:spcPct val="105000"/>
              </a:lnSpc>
              <a:spcBef>
                <a:spcPct val="20000"/>
              </a:spcBef>
              <a:buFont typeface="Wingdings" panose="05000000000000000000" pitchFamily="2" charset="2"/>
              <a:buChar char="§"/>
            </a:pPr>
            <a:r>
              <a:rPr lang="en-GB" altLang="en-US" dirty="0">
                <a:solidFill>
                  <a:srgbClr val="000000"/>
                </a:solidFill>
                <a:ea typeface="MS PGothic" panose="020B0600070205080204" pitchFamily="34" charset="-128"/>
                <a:cs typeface="Arial" panose="020B0604020202020204" pitchFamily="34" charset="0"/>
              </a:rPr>
              <a:t>Sourcing options </a:t>
            </a:r>
          </a:p>
          <a:p>
            <a:pPr lvl="1" eaLnBrk="0" hangingPunct="0">
              <a:lnSpc>
                <a:spcPct val="105000"/>
              </a:lnSpc>
              <a:spcBef>
                <a:spcPct val="20000"/>
              </a:spcBef>
              <a:buFont typeface="Wingdings" panose="05000000000000000000" pitchFamily="2" charset="2"/>
              <a:buChar char="§"/>
            </a:pPr>
            <a:r>
              <a:rPr lang="en-GB" altLang="en-US" dirty="0">
                <a:solidFill>
                  <a:srgbClr val="000000"/>
                </a:solidFill>
                <a:ea typeface="MS PGothic" panose="020B0600070205080204" pitchFamily="34" charset="-128"/>
                <a:cs typeface="Arial" panose="020B0604020202020204" pitchFamily="34" charset="0"/>
              </a:rPr>
              <a:t>Economies of scale</a:t>
            </a:r>
          </a:p>
        </p:txBody>
      </p:sp>
      <p:pic>
        <p:nvPicPr>
          <p:cNvPr id="32"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116" y="3946472"/>
            <a:ext cx="3930349" cy="1974850"/>
          </a:xfrm>
          <a:prstGeom prst="rect">
            <a:avLst/>
          </a:prstGeom>
          <a:noFill/>
          <a:extLst>
            <a:ext uri="{909E8E84-426E-40DD-AFC4-6F175D3DCCD1}">
              <a14:hiddenFill xmlns:a14="http://schemas.microsoft.com/office/drawing/2010/main">
                <a:solidFill>
                  <a:srgbClr val="FFFFFF"/>
                </a:solidFill>
              </a14:hiddenFill>
            </a:ext>
          </a:extLst>
        </p:spPr>
      </p:pic>
      <p:sp>
        <p:nvSpPr>
          <p:cNvPr id="187404" name="Content Placeholder 1"/>
          <p:cNvSpPr>
            <a:spLocks noGrp="1"/>
          </p:cNvSpPr>
          <p:nvPr>
            <p:ph idx="4294967295"/>
          </p:nvPr>
        </p:nvSpPr>
        <p:spPr>
          <a:xfrm>
            <a:off x="4052116" y="5020514"/>
            <a:ext cx="4548187" cy="1206500"/>
          </a:xfrm>
        </p:spPr>
        <p:txBody>
          <a:bodyPr>
            <a:noAutofit/>
          </a:bodyPr>
          <a:lstStyle/>
          <a:p>
            <a:pPr marL="0" indent="0">
              <a:buNone/>
            </a:pPr>
            <a:r>
              <a:rPr lang="en-GB" altLang="en-US" sz="2400" dirty="0">
                <a:solidFill>
                  <a:srgbClr val="FFA800"/>
                </a:solidFill>
              </a:rPr>
              <a:t>Cloud is essentially an IT</a:t>
            </a:r>
            <a:br>
              <a:rPr lang="en-GB" altLang="en-US" sz="2400" dirty="0">
                <a:solidFill>
                  <a:srgbClr val="FFA800"/>
                </a:solidFill>
              </a:rPr>
            </a:br>
            <a:r>
              <a:rPr lang="en-GB" altLang="en-US" sz="2400" dirty="0">
                <a:solidFill>
                  <a:srgbClr val="FFA800"/>
                </a:solidFill>
              </a:rPr>
              <a:t>consumption and delivery model that is optimized by workload</a:t>
            </a:r>
          </a:p>
        </p:txBody>
      </p:sp>
      <p:sp>
        <p:nvSpPr>
          <p:cNvPr id="187406" name="Rectangle 18"/>
          <p:cNvSpPr>
            <a:spLocks noChangeArrowheads="1"/>
          </p:cNvSpPr>
          <p:nvPr/>
        </p:nvSpPr>
        <p:spPr bwMode="auto">
          <a:xfrm flipV="1">
            <a:off x="4052115" y="6202308"/>
            <a:ext cx="4243387" cy="45719"/>
          </a:xfrm>
          <a:prstGeom prst="rect">
            <a:avLst/>
          </a:prstGeom>
          <a:solidFill>
            <a:srgbClr val="FF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de-DE" altLang="en-US">
              <a:solidFill>
                <a:schemeClr val="hlink"/>
              </a:solidFill>
              <a:ea typeface="MS PGothic" panose="020B0600070205080204" pitchFamily="34" charset="-128"/>
              <a:cs typeface="Arial" panose="020B0604020202020204" pitchFamily="34" charset="0"/>
            </a:endParaRPr>
          </a:p>
        </p:txBody>
      </p:sp>
      <p:sp>
        <p:nvSpPr>
          <p:cNvPr id="16" name="Title 1"/>
          <p:cNvSpPr txBox="1">
            <a:spLocks/>
          </p:cNvSpPr>
          <p:nvPr/>
        </p:nvSpPr>
        <p:spPr>
          <a:xfrm>
            <a:off x="3309937" y="71439"/>
            <a:ext cx="7249907" cy="714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4000" b="1" dirty="0"/>
              <a:t>What is Cloud Computing – Part 1</a:t>
            </a:r>
          </a:p>
        </p:txBody>
      </p:sp>
      <p:pic>
        <p:nvPicPr>
          <p:cNvPr id="17"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14" name="Rectangle 13"/>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443902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6AEC26C-ACF4-4BEF-8877-E647A266CCE1}" type="slidenum">
              <a:rPr lang="en-US" altLang="en-US"/>
              <a:pPr/>
              <a:t>60</a:t>
            </a:fld>
            <a:endParaRPr lang="en-US" altLang="en-US"/>
          </a:p>
        </p:txBody>
      </p:sp>
      <p:sp>
        <p:nvSpPr>
          <p:cNvPr id="392194" name="Rectangle 2"/>
          <p:cNvSpPr>
            <a:spLocks noGrp="1" noChangeArrowheads="1"/>
          </p:cNvSpPr>
          <p:nvPr>
            <p:ph type="title"/>
          </p:nvPr>
        </p:nvSpPr>
        <p:spPr>
          <a:xfrm>
            <a:off x="838200" y="785814"/>
            <a:ext cx="10515600" cy="904874"/>
          </a:xfrm>
        </p:spPr>
        <p:txBody>
          <a:bodyPr>
            <a:normAutofit fontScale="90000"/>
          </a:bodyPr>
          <a:lstStyle/>
          <a:p>
            <a:r>
              <a:rPr lang="de-DE" altLang="en-US" dirty="0"/>
              <a:t>Question and Answers on Cloud Computing-14</a:t>
            </a:r>
          </a:p>
        </p:txBody>
      </p:sp>
      <p:sp>
        <p:nvSpPr>
          <p:cNvPr id="392195" name="Rectangle 3"/>
          <p:cNvSpPr>
            <a:spLocks noGrp="1" noChangeArrowheads="1"/>
          </p:cNvSpPr>
          <p:nvPr>
            <p:ph type="body" idx="1"/>
          </p:nvPr>
        </p:nvSpPr>
        <p:spPr/>
        <p:txBody>
          <a:bodyPr/>
          <a:lstStyle/>
          <a:p>
            <a:r>
              <a:rPr lang="de-DE" altLang="en-US" sz="2400" b="1" dirty="0"/>
              <a:t>Q. Can local laws be even stricter?</a:t>
            </a:r>
          </a:p>
          <a:p>
            <a:r>
              <a:rPr lang="de-DE" altLang="en-US" sz="2400" b="1" dirty="0"/>
              <a:t>A. Yes, in Luxemburg, data are only mirrored within the borders of the country.</a:t>
            </a:r>
          </a:p>
          <a:p>
            <a:endParaRPr lang="de-DE" altLang="en-US" sz="2400" b="1" dirty="0"/>
          </a:p>
          <a:p>
            <a:endParaRPr lang="de-DE" altLang="en-US" sz="2400" b="1"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880372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9950459-6C31-4BB5-89C2-828197D7D333}" type="slidenum">
              <a:rPr lang="en-US" altLang="en-US"/>
              <a:pPr/>
              <a:t>61</a:t>
            </a:fld>
            <a:endParaRPr lang="en-US" altLang="en-US"/>
          </a:p>
        </p:txBody>
      </p:sp>
      <p:sp>
        <p:nvSpPr>
          <p:cNvPr id="393218" name="Rectangle 2"/>
          <p:cNvSpPr>
            <a:spLocks noGrp="1" noChangeArrowheads="1"/>
          </p:cNvSpPr>
          <p:nvPr>
            <p:ph type="title"/>
          </p:nvPr>
        </p:nvSpPr>
        <p:spPr>
          <a:xfrm>
            <a:off x="838200" y="840259"/>
            <a:ext cx="10515600" cy="850429"/>
          </a:xfrm>
        </p:spPr>
        <p:txBody>
          <a:bodyPr>
            <a:normAutofit fontScale="90000"/>
          </a:bodyPr>
          <a:lstStyle/>
          <a:p>
            <a:r>
              <a:rPr lang="de-DE" altLang="en-US" dirty="0"/>
              <a:t>Question and Answers on Cloud Computing-15</a:t>
            </a:r>
          </a:p>
        </p:txBody>
      </p:sp>
      <p:sp>
        <p:nvSpPr>
          <p:cNvPr id="393219" name="Rectangle 3"/>
          <p:cNvSpPr>
            <a:spLocks noGrp="1" noChangeArrowheads="1"/>
          </p:cNvSpPr>
          <p:nvPr>
            <p:ph type="body" idx="1"/>
          </p:nvPr>
        </p:nvSpPr>
        <p:spPr/>
        <p:txBody>
          <a:bodyPr/>
          <a:lstStyle/>
          <a:p>
            <a:r>
              <a:rPr lang="de-DE" altLang="en-US" sz="2400" b="1"/>
              <a:t>Q. If a customer uses Cloud services from a service provider, who is legally responsible for the compliance of the operation within the legal framework?</a:t>
            </a:r>
          </a:p>
          <a:p>
            <a:pPr>
              <a:buFont typeface="Wingdings" panose="05000000000000000000" pitchFamily="2" charset="2"/>
              <a:buNone/>
            </a:pPr>
            <a:endParaRPr lang="de-DE" altLang="en-US" sz="2400" b="1"/>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258925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2F58E9A-15DD-4960-9E20-A2DE2B5F8B08}" type="slidenum">
              <a:rPr lang="en-US" altLang="en-US"/>
              <a:pPr/>
              <a:t>62</a:t>
            </a:fld>
            <a:endParaRPr lang="en-US" altLang="en-US"/>
          </a:p>
        </p:txBody>
      </p:sp>
      <p:sp>
        <p:nvSpPr>
          <p:cNvPr id="394242" name="Rectangle 2"/>
          <p:cNvSpPr>
            <a:spLocks noGrp="1" noChangeArrowheads="1"/>
          </p:cNvSpPr>
          <p:nvPr>
            <p:ph type="title"/>
          </p:nvPr>
        </p:nvSpPr>
        <p:spPr>
          <a:xfrm>
            <a:off x="838200" y="1046205"/>
            <a:ext cx="10515600" cy="644483"/>
          </a:xfrm>
        </p:spPr>
        <p:txBody>
          <a:bodyPr>
            <a:normAutofit fontScale="90000"/>
          </a:bodyPr>
          <a:lstStyle/>
          <a:p>
            <a:r>
              <a:rPr lang="de-DE" altLang="en-US" dirty="0"/>
              <a:t>Question and Answers on Cloud Computing-15</a:t>
            </a:r>
          </a:p>
        </p:txBody>
      </p:sp>
      <p:sp>
        <p:nvSpPr>
          <p:cNvPr id="394243" name="Rectangle 3"/>
          <p:cNvSpPr>
            <a:spLocks noGrp="1" noChangeArrowheads="1"/>
          </p:cNvSpPr>
          <p:nvPr>
            <p:ph type="body" idx="1"/>
          </p:nvPr>
        </p:nvSpPr>
        <p:spPr/>
        <p:txBody>
          <a:bodyPr/>
          <a:lstStyle/>
          <a:p>
            <a:r>
              <a:rPr lang="de-DE" altLang="en-US" sz="2400" b="1"/>
              <a:t>Q. If a customer uses Cloud services from a service provider, who is legally responsible for the compliance of the operation within the legal framework?</a:t>
            </a:r>
          </a:p>
          <a:p>
            <a:r>
              <a:rPr lang="de-DE" altLang="en-US" sz="2400" b="1"/>
              <a:t>A. The customer is legally responsible, not the Cloud service provider.</a:t>
            </a:r>
          </a:p>
          <a:p>
            <a:endParaRPr lang="de-DE" altLang="en-US" sz="2400" b="1"/>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839907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AE21246-DAD9-493B-BFF4-2DA7A177AA55}" type="slidenum">
              <a:rPr lang="en-US" altLang="en-US"/>
              <a:pPr/>
              <a:t>63</a:t>
            </a:fld>
            <a:endParaRPr lang="en-US" altLang="en-US"/>
          </a:p>
        </p:txBody>
      </p:sp>
      <p:sp>
        <p:nvSpPr>
          <p:cNvPr id="378882" name="Rectangle 2"/>
          <p:cNvSpPr>
            <a:spLocks noGrp="1" noChangeArrowheads="1"/>
          </p:cNvSpPr>
          <p:nvPr>
            <p:ph type="title"/>
          </p:nvPr>
        </p:nvSpPr>
        <p:spPr>
          <a:xfrm>
            <a:off x="838200" y="623455"/>
            <a:ext cx="10515600" cy="1067233"/>
          </a:xfrm>
        </p:spPr>
        <p:txBody>
          <a:bodyPr>
            <a:normAutofit fontScale="90000"/>
          </a:bodyPr>
          <a:lstStyle/>
          <a:p>
            <a:r>
              <a:rPr lang="de-DE" altLang="en-US" dirty="0"/>
              <a:t>Question and Answers on Cloud Computing-16</a:t>
            </a:r>
          </a:p>
        </p:txBody>
      </p:sp>
      <p:sp>
        <p:nvSpPr>
          <p:cNvPr id="378883" name="Rectangle 3"/>
          <p:cNvSpPr>
            <a:spLocks noGrp="1" noChangeArrowheads="1"/>
          </p:cNvSpPr>
          <p:nvPr>
            <p:ph type="body" idx="1"/>
          </p:nvPr>
        </p:nvSpPr>
        <p:spPr/>
        <p:txBody>
          <a:bodyPr/>
          <a:lstStyle/>
          <a:p>
            <a:r>
              <a:rPr lang="de-DE" altLang="en-US" sz="2400" b="1" dirty="0"/>
              <a:t>Q. What is the difference between TCA and TCO?</a:t>
            </a:r>
          </a:p>
          <a:p>
            <a:pPr>
              <a:buFont typeface="Wingdings" panose="05000000000000000000" pitchFamily="2" charset="2"/>
              <a:buNone/>
            </a:pPr>
            <a:endParaRPr lang="de-DE" altLang="en-US" sz="2400" b="1" dirty="0"/>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29746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0BEE44C-AAAC-40A7-953E-D4BCCBB24ACA}" type="slidenum">
              <a:rPr lang="en-US" altLang="en-US"/>
              <a:pPr/>
              <a:t>64</a:t>
            </a:fld>
            <a:endParaRPr lang="en-US" altLang="en-US"/>
          </a:p>
        </p:txBody>
      </p:sp>
      <p:sp>
        <p:nvSpPr>
          <p:cNvPr id="381954" name="Rectangle 2"/>
          <p:cNvSpPr>
            <a:spLocks noGrp="1" noChangeArrowheads="1"/>
          </p:cNvSpPr>
          <p:nvPr>
            <p:ph type="title"/>
          </p:nvPr>
        </p:nvSpPr>
        <p:spPr>
          <a:xfrm>
            <a:off x="838200" y="965201"/>
            <a:ext cx="10515600" cy="725487"/>
          </a:xfrm>
        </p:spPr>
        <p:txBody>
          <a:bodyPr>
            <a:normAutofit fontScale="90000"/>
          </a:bodyPr>
          <a:lstStyle/>
          <a:p>
            <a:r>
              <a:rPr lang="de-DE" altLang="en-US" dirty="0"/>
              <a:t>Question and Answers on Cloud Computing-16</a:t>
            </a:r>
          </a:p>
        </p:txBody>
      </p:sp>
      <p:sp>
        <p:nvSpPr>
          <p:cNvPr id="381955" name="Rectangle 3"/>
          <p:cNvSpPr>
            <a:spLocks noGrp="1" noChangeArrowheads="1"/>
          </p:cNvSpPr>
          <p:nvPr>
            <p:ph type="body" idx="1"/>
          </p:nvPr>
        </p:nvSpPr>
        <p:spPr/>
        <p:txBody>
          <a:bodyPr/>
          <a:lstStyle/>
          <a:p>
            <a:r>
              <a:rPr lang="de-DE" altLang="en-US" sz="2400" b="1"/>
              <a:t>Q. What is the difference between TCA and TCO?</a:t>
            </a:r>
          </a:p>
          <a:p>
            <a:r>
              <a:rPr lang="de-DE" altLang="en-US" sz="2400" b="1"/>
              <a:t>A. TCA means total cost of acquisition, whereas TCO includes all costs involved in an investment, meaning purchase price, depreciation, migration, floorspace, energy, cooling, management, maintenance, disposal.</a:t>
            </a:r>
          </a:p>
          <a:p>
            <a:endParaRPr lang="de-DE" altLang="en-US" sz="2400" b="1"/>
          </a:p>
          <a:p>
            <a:endParaRPr lang="de-DE" altLang="en-US" sz="2400" b="1"/>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1933647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0"/>
          </p:nvPr>
        </p:nvSpPr>
        <p:spPr/>
        <p:txBody>
          <a:bodyPr/>
          <a:lstStyle/>
          <a:p>
            <a:fld id="{9DC52B45-DDF6-4834-BC0A-1737241E5375}" type="slidenum">
              <a:rPr lang="en-US" altLang="en-US"/>
              <a:pPr/>
              <a:t>65</a:t>
            </a:fld>
            <a:endParaRPr lang="en-US" altLang="en-US"/>
          </a:p>
        </p:txBody>
      </p:sp>
      <p:sp>
        <p:nvSpPr>
          <p:cNvPr id="416771" name="Title 6"/>
          <p:cNvSpPr>
            <a:spLocks noGrp="1"/>
          </p:cNvSpPr>
          <p:nvPr>
            <p:ph type="title" idx="4294967295"/>
          </p:nvPr>
        </p:nvSpPr>
        <p:spPr>
          <a:xfrm>
            <a:off x="4468091" y="2132737"/>
            <a:ext cx="3245426" cy="752475"/>
          </a:xfrm>
        </p:spPr>
        <p:txBody>
          <a:bodyPr/>
          <a:lstStyle/>
          <a:p>
            <a:pPr algn="ctr"/>
            <a:r>
              <a:rPr lang="en-US" altLang="en-US" dirty="0">
                <a:solidFill>
                  <a:srgbClr val="00A4F1"/>
                </a:solidFill>
              </a:rPr>
              <a:t>Thank you!</a:t>
            </a:r>
          </a:p>
        </p:txBody>
      </p:sp>
      <p:sp>
        <p:nvSpPr>
          <p:cNvPr id="2" name="Rectangle 1"/>
          <p:cNvSpPr/>
          <p:nvPr/>
        </p:nvSpPr>
        <p:spPr>
          <a:xfrm>
            <a:off x="2153071" y="3027496"/>
            <a:ext cx="7933038" cy="2492990"/>
          </a:xfrm>
          <a:prstGeom prst="rect">
            <a:avLst/>
          </a:prstGeom>
        </p:spPr>
        <p:txBody>
          <a:bodyPr wrap="square">
            <a:spAutoFit/>
          </a:bodyPr>
          <a:lstStyle/>
          <a:p>
            <a:pPr algn="ctr"/>
            <a:r>
              <a:rPr lang="en-GB" altLang="en-US" dirty="0">
                <a:solidFill>
                  <a:srgbClr val="0D175E"/>
                </a:solidFill>
                <a:ea typeface="MS PGothic" panose="020B0600070205080204" pitchFamily="34" charset="-128"/>
              </a:rPr>
              <a:t>Justice Opara-Martins </a:t>
            </a:r>
            <a:r>
              <a:rPr lang="en-GB" altLang="en-US" sz="2800" dirty="0">
                <a:solidFill>
                  <a:srgbClr val="0D175E"/>
                </a:solidFill>
                <a:ea typeface="MS PGothic" panose="020B0600070205080204" pitchFamily="34" charset="-128"/>
              </a:rPr>
              <a:t>(AMBCS)</a:t>
            </a:r>
          </a:p>
          <a:p>
            <a:pPr algn="ctr"/>
            <a:r>
              <a:rPr lang="en-GB" altLang="en-US" dirty="0">
                <a:solidFill>
                  <a:srgbClr val="0D175E"/>
                </a:solidFill>
                <a:ea typeface="MS PGothic" panose="020B0600070205080204" pitchFamily="34" charset="-128"/>
              </a:rPr>
              <a:t>Creative Technology Research Centre</a:t>
            </a:r>
          </a:p>
          <a:p>
            <a:pPr algn="ctr"/>
            <a:r>
              <a:rPr lang="en-GB" altLang="en-US" dirty="0">
                <a:solidFill>
                  <a:srgbClr val="0D175E"/>
                </a:solidFill>
                <a:ea typeface="MS PGothic" panose="020B0600070205080204" pitchFamily="34" charset="-128"/>
              </a:rPr>
              <a:t>Faculty of Science and Technology</a:t>
            </a:r>
          </a:p>
          <a:p>
            <a:pPr algn="ctr"/>
            <a:r>
              <a:rPr lang="en-GB" altLang="en-US" dirty="0">
                <a:solidFill>
                  <a:srgbClr val="0D175E"/>
                </a:solidFill>
                <a:ea typeface="MS PGothic" panose="020B0600070205080204" pitchFamily="34" charset="-128"/>
              </a:rPr>
              <a:t>Bournemouth University</a:t>
            </a:r>
          </a:p>
          <a:p>
            <a:pPr algn="ctr"/>
            <a:r>
              <a:rPr lang="en-GB" altLang="en-US" sz="2000" dirty="0">
                <a:solidFill>
                  <a:srgbClr val="0D175E"/>
                </a:solidFill>
                <a:ea typeface="MS PGothic" panose="020B0600070205080204" pitchFamily="34" charset="-128"/>
                <a:hlinkClick r:id="rId2"/>
              </a:rPr>
              <a:t>joparamartins@bournemouth.ac.uk</a:t>
            </a:r>
            <a:endParaRPr lang="en-GB" altLang="en-US" sz="2000" dirty="0">
              <a:solidFill>
                <a:srgbClr val="0D175E"/>
              </a:solidFill>
              <a:ea typeface="MS PGothic" panose="020B0600070205080204" pitchFamily="34" charset="-128"/>
            </a:endParaRPr>
          </a:p>
          <a:p>
            <a:pPr algn="ctr"/>
            <a:endParaRPr lang="en-GB" dirty="0">
              <a:hlinkClick r:id="rId3"/>
            </a:endParaRPr>
          </a:p>
          <a:p>
            <a:pPr algn="ctr"/>
            <a:r>
              <a:rPr lang="en-GB" dirty="0">
                <a:hlinkClick r:id="rId3"/>
              </a:rPr>
              <a:t>Author ID: orcid.org/0000-0003-0639-5325</a:t>
            </a:r>
            <a:endParaRPr lang="en-GB" dirty="0"/>
          </a:p>
          <a:p>
            <a:pPr algn="ctr"/>
            <a:r>
              <a:rPr lang="en-GB" dirty="0">
                <a:hlinkClick r:id="rId4"/>
              </a:rPr>
              <a:t>Research Gate: https://www.researchgate.net/profile/Justice_Opara-Martins</a:t>
            </a:r>
            <a:r>
              <a:rPr lang="en-GB" dirty="0"/>
              <a:t> </a:t>
            </a:r>
            <a:endParaRPr lang="en-GB" dirty="0"/>
          </a:p>
        </p:txBody>
      </p:sp>
      <p:pic>
        <p:nvPicPr>
          <p:cNvPr id="7" name="Picture 2"/>
          <p:cNvPicPr>
            <a:picLocks noChangeAspect="1" noChangeArrowheads="1"/>
          </p:cNvPicPr>
          <p:nvPr/>
        </p:nvPicPr>
        <p:blipFill>
          <a:blip r:embed="rId5"/>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8" name="Rectangle 7"/>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pic>
        <p:nvPicPr>
          <p:cNvPr id="4" name="Picture 3"/>
          <p:cNvPicPr>
            <a:picLocks noChangeAspect="1"/>
          </p:cNvPicPr>
          <p:nvPr/>
        </p:nvPicPr>
        <p:blipFill>
          <a:blip r:embed="rId6"/>
          <a:stretch>
            <a:fillRect/>
          </a:stretch>
        </p:blipFill>
        <p:spPr>
          <a:xfrm>
            <a:off x="4911214" y="38740"/>
            <a:ext cx="2344993" cy="2143125"/>
          </a:xfrm>
          <a:prstGeom prst="rect">
            <a:avLst/>
          </a:prstGeom>
        </p:spPr>
      </p:pic>
    </p:spTree>
    <p:extLst>
      <p:ext uri="{BB962C8B-B14F-4D97-AF65-F5344CB8AC3E}">
        <p14:creationId xmlns:p14="http://schemas.microsoft.com/office/powerpoint/2010/main" val="306687139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121569"/>
            <a:ext cx="8572500" cy="5254361"/>
          </a:xfrm>
          <a:prstGeom prst="rect">
            <a:avLst/>
          </a:prstGeom>
        </p:spPr>
      </p:pic>
      <p:sp>
        <p:nvSpPr>
          <p:cNvPr id="3" name="Title 1"/>
          <p:cNvSpPr txBox="1">
            <a:spLocks/>
          </p:cNvSpPr>
          <p:nvPr/>
        </p:nvSpPr>
        <p:spPr>
          <a:xfrm>
            <a:off x="3309938" y="71439"/>
            <a:ext cx="6900862" cy="714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4000" b="1" dirty="0"/>
              <a:t>Cloud Computing Network</a:t>
            </a:r>
          </a:p>
        </p:txBody>
      </p:sp>
      <p:pic>
        <p:nvPicPr>
          <p:cNvPr id="4"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TextBox 5"/>
          <p:cNvSpPr txBox="1"/>
          <p:nvPr/>
        </p:nvSpPr>
        <p:spPr>
          <a:xfrm>
            <a:off x="1595438" y="4875605"/>
            <a:ext cx="4332026" cy="1477328"/>
          </a:xfrm>
          <a:prstGeom prst="rect">
            <a:avLst/>
          </a:prstGeom>
          <a:noFill/>
        </p:spPr>
        <p:txBody>
          <a:bodyPr wrap="square" rtlCol="0">
            <a:spAutoFit/>
          </a:bodyPr>
          <a:lstStyle/>
          <a:p>
            <a:pPr marL="285750" indent="-285750">
              <a:buFont typeface="Wingdings" panose="05000000000000000000" pitchFamily="2" charset="2"/>
              <a:buChar char="§"/>
            </a:pPr>
            <a:r>
              <a:rPr lang="en-GB" dirty="0"/>
              <a:t>Users cannot access their cloud services.</a:t>
            </a:r>
          </a:p>
          <a:p>
            <a:pPr marL="285750" indent="-285750">
              <a:buFont typeface="Wingdings" panose="05000000000000000000" pitchFamily="2" charset="2"/>
              <a:buChar char="§"/>
            </a:pPr>
            <a:r>
              <a:rPr lang="en-GB" dirty="0"/>
              <a:t>Applications, data, and users cannot move between clouds.</a:t>
            </a:r>
          </a:p>
          <a:p>
            <a:pPr marL="285750" indent="-285750">
              <a:buFont typeface="Wingdings" panose="05000000000000000000" pitchFamily="2" charset="2"/>
              <a:buChar char="§"/>
            </a:pPr>
            <a:r>
              <a:rPr lang="en-GB" dirty="0"/>
              <a:t>The infrastructure components that must work together to create a cloud cannot.</a:t>
            </a:r>
          </a:p>
        </p:txBody>
      </p:sp>
      <p:sp>
        <p:nvSpPr>
          <p:cNvPr id="7" name="Rectangle 7"/>
          <p:cNvSpPr>
            <a:spLocks noChangeArrowheads="1"/>
          </p:cNvSpPr>
          <p:nvPr/>
        </p:nvSpPr>
        <p:spPr bwMode="auto">
          <a:xfrm>
            <a:off x="1629907" y="4506273"/>
            <a:ext cx="2591274" cy="369332"/>
          </a:xfrm>
          <a:prstGeom prst="rect">
            <a:avLst/>
          </a:prstGeom>
          <a:noFill/>
          <a:ln>
            <a:noFill/>
          </a:ln>
          <a:effectLst>
            <a:prstShdw prst="shdw17" dist="17961" dir="2700000">
              <a:srgbClr val="737D93"/>
            </a:prstShdw>
          </a:effectLst>
          <a:extLst/>
        </p:spPr>
        <p:txBody>
          <a:bodyPr wrap="square" lIns="45720" rIns="45720">
            <a:spAutoFit/>
          </a:bodyPr>
          <a:lstStyle>
            <a:lvl1pPr marL="236538" indent="-236538"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eaLnBrk="0" hangingPunct="0">
              <a:defRPr>
                <a:solidFill>
                  <a:schemeClr val="tx1"/>
                </a:solidFill>
                <a:latin typeface="Arial" panose="020B0604020202020204" pitchFamily="34" charset="0"/>
                <a:cs typeface="Arial" panose="020B0604020202020204" pitchFamily="34" charset="0"/>
              </a:defRPr>
            </a:lvl4pPr>
            <a:lvl5pPr eaLnBrk="0" hangingPunct="0">
              <a:defRPr>
                <a:solidFill>
                  <a:schemeClr val="tx1"/>
                </a:solidFill>
                <a:latin typeface="Arial" panose="020B0604020202020204" pitchFamily="34" charset="0"/>
                <a:cs typeface="Arial" panose="020B0604020202020204" pitchFamily="34" charset="0"/>
              </a:defRPr>
            </a:lvl5pPr>
            <a:lvl6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6pPr>
            <a:lvl7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7pPr>
            <a:lvl8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8pPr>
            <a:lvl9pPr eaLnBrk="0" fontAlgn="base" hangingPunct="0">
              <a:spcBef>
                <a:spcPct val="0"/>
              </a:spcBef>
              <a:spcAft>
                <a:spcPct val="50000"/>
              </a:spcAft>
              <a:buClr>
                <a:schemeClr val="accent1"/>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9pPr>
          </a:lstStyle>
          <a:p>
            <a:pPr eaLnBrk="1" hangingPunct="1">
              <a:spcAft>
                <a:spcPct val="50000"/>
              </a:spcAft>
              <a:buClr>
                <a:schemeClr val="accent1"/>
              </a:buClr>
              <a:buFont typeface="Wingdings" panose="05000000000000000000" pitchFamily="2" charset="2"/>
              <a:buNone/>
              <a:defRPr/>
            </a:pPr>
            <a:r>
              <a:rPr lang="en-US" dirty="0">
                <a:solidFill>
                  <a:srgbClr val="00B3EF"/>
                </a:solidFill>
              </a:rPr>
              <a:t>Without Network:</a:t>
            </a:r>
          </a:p>
        </p:txBody>
      </p:sp>
      <p:sp>
        <p:nvSpPr>
          <p:cNvPr id="8" name="Rectangle 7"/>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221465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0108" y="111125"/>
            <a:ext cx="7193692" cy="1009221"/>
          </a:xfrm>
        </p:spPr>
        <p:txBody>
          <a:bodyPr/>
          <a:lstStyle/>
          <a:p>
            <a:r>
              <a:rPr lang="en-GB" b="1" dirty="0"/>
              <a:t>Attributes of Cloud Networking</a:t>
            </a:r>
          </a:p>
        </p:txBody>
      </p:sp>
      <p:sp>
        <p:nvSpPr>
          <p:cNvPr id="3" name="Content Placeholder 2"/>
          <p:cNvSpPr>
            <a:spLocks noGrp="1"/>
          </p:cNvSpPr>
          <p:nvPr>
            <p:ph idx="1"/>
          </p:nvPr>
        </p:nvSpPr>
        <p:spPr>
          <a:xfrm>
            <a:off x="5931242" y="1561757"/>
            <a:ext cx="5931244" cy="4543854"/>
          </a:xfrm>
        </p:spPr>
        <p:txBody>
          <a:bodyPr>
            <a:noAutofit/>
          </a:bodyPr>
          <a:lstStyle/>
          <a:p>
            <a:r>
              <a:rPr lang="en-US" sz="1600" b="1" dirty="0"/>
              <a:t>Scalability:</a:t>
            </a:r>
            <a:r>
              <a:rPr lang="en-US" sz="1600" dirty="0"/>
              <a:t> The cloud network must scale to the overall level of throughput required to ensure that it does not become a bottleneck. </a:t>
            </a:r>
          </a:p>
          <a:p>
            <a:r>
              <a:rPr lang="en-US" sz="1600" b="1" dirty="0"/>
              <a:t>Low Latency: </a:t>
            </a:r>
            <a:r>
              <a:rPr lang="en-US" sz="1600" dirty="0"/>
              <a:t>The cloud network must deliver microsecond latency across the entire network fabric because low latency improves application performance and server utilization. </a:t>
            </a:r>
          </a:p>
          <a:p>
            <a:r>
              <a:rPr lang="en-US" sz="1600" b="1" dirty="0"/>
              <a:t>Guaranteed Performance</a:t>
            </a:r>
            <a:r>
              <a:rPr lang="en-US" sz="1600" dirty="0"/>
              <a:t>: The cloud network must provide predictable performance to service many simultaneous applications in the network, including video, voice, and web traffic. </a:t>
            </a:r>
          </a:p>
          <a:p>
            <a:r>
              <a:rPr lang="en-US" sz="1600" b="1" dirty="0"/>
              <a:t>Extensible Management</a:t>
            </a:r>
            <a:r>
              <a:rPr lang="en-US" sz="1600" dirty="0"/>
              <a:t>: Real-time upgrades and image/patch management in a large cloud-network is a daunting challenge to network administrators. </a:t>
            </a:r>
          </a:p>
          <a:p>
            <a:r>
              <a:rPr lang="en-US" sz="1600" b="1" dirty="0"/>
              <a:t>Self-Healing Resilience</a:t>
            </a:r>
            <a:r>
              <a:rPr lang="en-US" sz="1600" dirty="0"/>
              <a:t>: Cloud networks operate 24x7, so downtime is not an option. This requires a network architecture that offers self-healing and the ability for transparent in-service software updates. </a:t>
            </a:r>
          </a:p>
        </p:txBody>
      </p:sp>
      <p:pic>
        <p:nvPicPr>
          <p:cNvPr id="4" name="Picture 3"/>
          <p:cNvPicPr>
            <a:picLocks noChangeAspect="1"/>
          </p:cNvPicPr>
          <p:nvPr/>
        </p:nvPicPr>
        <p:blipFill>
          <a:blip r:embed="rId3"/>
          <a:stretch>
            <a:fillRect/>
          </a:stretch>
        </p:blipFill>
        <p:spPr>
          <a:xfrm>
            <a:off x="774700" y="1309688"/>
            <a:ext cx="4904603" cy="4657253"/>
          </a:xfrm>
          <a:prstGeom prst="rect">
            <a:avLst/>
          </a:prstGeom>
        </p:spPr>
      </p:pic>
      <p:pic>
        <p:nvPicPr>
          <p:cNvPr id="5" name="Picture 2"/>
          <p:cNvPicPr>
            <a:picLocks noChangeAspect="1" noChangeArrowheads="1"/>
          </p:cNvPicPr>
          <p:nvPr/>
        </p:nvPicPr>
        <p:blipFill>
          <a:blip r:embed="rId4"/>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6" name="Rectangle 5"/>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Tree>
    <p:extLst>
      <p:ext uri="{BB962C8B-B14F-4D97-AF65-F5344CB8AC3E}">
        <p14:creationId xmlns:p14="http://schemas.microsoft.com/office/powerpoint/2010/main" val="316228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309938" y="71439"/>
            <a:ext cx="6900862" cy="714375"/>
          </a:xfrm>
        </p:spPr>
        <p:txBody>
          <a:bodyPr/>
          <a:lstStyle/>
          <a:p>
            <a:pPr algn="l"/>
            <a:r>
              <a:rPr lang="en-GB" altLang="en-US" sz="3600" b="1" dirty="0"/>
              <a:t>What is Cloud Computing – Part 2</a:t>
            </a:r>
          </a:p>
        </p:txBody>
      </p:sp>
      <p:pic>
        <p:nvPicPr>
          <p:cNvPr id="5" name="Picture 2"/>
          <p:cNvPicPr>
            <a:picLocks noChangeAspect="1" noChangeArrowheads="1"/>
          </p:cNvPicPr>
          <p:nvPr/>
        </p:nvPicPr>
        <p:blipFill>
          <a:blip r:embed="rId2"/>
          <a:srcRect/>
          <a:stretch>
            <a:fillRect/>
          </a:stretch>
        </p:blipFill>
        <p:spPr bwMode="auto">
          <a:xfrm>
            <a:off x="1595438" y="1"/>
            <a:ext cx="1643062" cy="785813"/>
          </a:xfrm>
          <a:prstGeom prst="rect">
            <a:avLst/>
          </a:prstGeom>
          <a:noFill/>
          <a:ln>
            <a:noFill/>
          </a:ln>
          <a:effectLst>
            <a:outerShdw blurRad="292100" dist="139700" dir="2700000" algn="tl" rotWithShape="0">
              <a:srgbClr val="333333">
                <a:alpha val="64998"/>
              </a:srgbClr>
            </a:outerShdw>
          </a:effectLst>
          <a:extLst/>
        </p:spPr>
      </p:pic>
      <p:sp>
        <p:nvSpPr>
          <p:cNvPr id="12292" name="Rectangle 6"/>
          <p:cNvSpPr txBox="1">
            <a:spLocks noChangeArrowheads="1"/>
          </p:cNvSpPr>
          <p:nvPr/>
        </p:nvSpPr>
        <p:spPr bwMode="auto">
          <a:xfrm>
            <a:off x="1803401" y="981076"/>
            <a:ext cx="288131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ct val="20000"/>
              </a:spcBef>
              <a:buFont typeface="Arial" panose="020B0604020202020204" pitchFamily="34" charset="0"/>
              <a:buChar char="•"/>
            </a:pPr>
            <a:r>
              <a:rPr lang="en-US" altLang="en-US">
                <a:latin typeface="Verdana" panose="020B0604030504040204" pitchFamily="34" charset="0"/>
                <a:ea typeface="Verdana" panose="020B0604030504040204" pitchFamily="34" charset="0"/>
                <a:cs typeface="Verdana" panose="020B0604030504040204" pitchFamily="34" charset="0"/>
              </a:rPr>
              <a:t>Computing power</a:t>
            </a:r>
          </a:p>
        </p:txBody>
      </p:sp>
      <p:sp>
        <p:nvSpPr>
          <p:cNvPr id="12293" name="Rectangle 9"/>
          <p:cNvSpPr>
            <a:spLocks noChangeArrowheads="1"/>
          </p:cNvSpPr>
          <p:nvPr/>
        </p:nvSpPr>
        <p:spPr bwMode="gray">
          <a:xfrm>
            <a:off x="7775576" y="981076"/>
            <a:ext cx="2043113"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3556" tIns="26778" rIns="0" bIns="0"/>
          <a:lstStyle>
            <a:lvl1pPr marL="220663" indent="-220663"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spcAft>
                <a:spcPct val="25000"/>
              </a:spcAft>
              <a:buClr>
                <a:srgbClr val="1966B2"/>
              </a:buClr>
              <a:buFontTx/>
              <a:buChar char="•"/>
            </a:pPr>
            <a:r>
              <a:rPr lang="en-US" altLang="en-US">
                <a:latin typeface="Verdana" panose="020B0604030504040204" pitchFamily="34" charset="0"/>
                <a:ea typeface="Verdana" panose="020B0604030504040204" pitchFamily="34" charset="0"/>
                <a:cs typeface="Verdana" panose="020B0604030504040204" pitchFamily="34" charset="0"/>
              </a:rPr>
              <a:t>Applications</a:t>
            </a:r>
          </a:p>
        </p:txBody>
      </p:sp>
      <p:sp>
        <p:nvSpPr>
          <p:cNvPr id="12294" name="Rectangle 10"/>
          <p:cNvSpPr>
            <a:spLocks noChangeArrowheads="1"/>
          </p:cNvSpPr>
          <p:nvPr/>
        </p:nvSpPr>
        <p:spPr bwMode="gray">
          <a:xfrm>
            <a:off x="7775576" y="5745163"/>
            <a:ext cx="2043113"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3556" tIns="26778" rIns="0" bIns="0"/>
          <a:lstStyle>
            <a:lvl1pPr marL="220663" indent="-220663"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spcAft>
                <a:spcPct val="25000"/>
              </a:spcAft>
              <a:buClr>
                <a:srgbClr val="1966B2"/>
              </a:buClr>
              <a:buFontTx/>
              <a:buChar char="•"/>
            </a:pPr>
            <a:r>
              <a:rPr lang="en-US" altLang="en-US">
                <a:latin typeface="Verdana" panose="020B0604030504040204" pitchFamily="34" charset="0"/>
                <a:ea typeface="Verdana" panose="020B0604030504040204" pitchFamily="34" charset="0"/>
                <a:cs typeface="Verdana" panose="020B0604030504040204" pitchFamily="34" charset="0"/>
              </a:rPr>
              <a:t>Services</a:t>
            </a:r>
          </a:p>
        </p:txBody>
      </p:sp>
      <p:sp>
        <p:nvSpPr>
          <p:cNvPr id="12295" name="Rectangle 12"/>
          <p:cNvSpPr>
            <a:spLocks noChangeArrowheads="1"/>
          </p:cNvSpPr>
          <p:nvPr/>
        </p:nvSpPr>
        <p:spPr bwMode="gray">
          <a:xfrm>
            <a:off x="4845051" y="5745163"/>
            <a:ext cx="28797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3556" tIns="26778" rIns="0" bIns="0"/>
          <a:lstStyle>
            <a:lvl1pPr marL="220663" indent="-220663"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spcAft>
                <a:spcPct val="25000"/>
              </a:spcAft>
              <a:buClr>
                <a:srgbClr val="1966B2"/>
              </a:buClr>
              <a:buFontTx/>
              <a:buChar char="•"/>
            </a:pPr>
            <a:r>
              <a:rPr lang="en-US" altLang="en-US">
                <a:latin typeface="Verdana" panose="020B0604030504040204" pitchFamily="34" charset="0"/>
                <a:ea typeface="Verdana" panose="020B0604030504040204" pitchFamily="34" charset="0"/>
                <a:cs typeface="Verdana" panose="020B0604030504040204" pitchFamily="34" charset="0"/>
              </a:rPr>
              <a:t>Data storage</a:t>
            </a:r>
          </a:p>
        </p:txBody>
      </p:sp>
      <p:sp>
        <p:nvSpPr>
          <p:cNvPr id="12296" name="Rectangle 13"/>
          <p:cNvSpPr>
            <a:spLocks noChangeArrowheads="1"/>
          </p:cNvSpPr>
          <p:nvPr/>
        </p:nvSpPr>
        <p:spPr bwMode="gray">
          <a:xfrm>
            <a:off x="2022476" y="5745163"/>
            <a:ext cx="287972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3556" tIns="26778" rIns="0" bIns="0"/>
          <a:lstStyle>
            <a:lvl1pPr marL="220663" indent="-220663"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spcAft>
                <a:spcPct val="25000"/>
              </a:spcAft>
              <a:buClr>
                <a:srgbClr val="1966B2"/>
              </a:buClr>
              <a:buFontTx/>
              <a:buChar char="•"/>
            </a:pPr>
            <a:r>
              <a:rPr lang="en-US" altLang="en-US">
                <a:latin typeface="Verdana" panose="020B0604030504040204" pitchFamily="34" charset="0"/>
                <a:ea typeface="Verdana" panose="020B0604030504040204" pitchFamily="34" charset="0"/>
                <a:cs typeface="Verdana" panose="020B0604030504040204" pitchFamily="34" charset="0"/>
              </a:rPr>
              <a:t>Networking</a:t>
            </a:r>
          </a:p>
        </p:txBody>
      </p:sp>
      <p:grpSp>
        <p:nvGrpSpPr>
          <p:cNvPr id="12297" name="Group 4"/>
          <p:cNvGrpSpPr>
            <a:grpSpLocks/>
          </p:cNvGrpSpPr>
          <p:nvPr/>
        </p:nvGrpSpPr>
        <p:grpSpPr bwMode="auto">
          <a:xfrm>
            <a:off x="1905000" y="1528763"/>
            <a:ext cx="8382000" cy="4102100"/>
            <a:chOff x="207581" y="1238329"/>
            <a:chExt cx="5556672" cy="2806223"/>
          </a:xfrm>
        </p:grpSpPr>
        <p:grpSp>
          <p:nvGrpSpPr>
            <p:cNvPr id="12299" name="Group 2"/>
            <p:cNvGrpSpPr>
              <a:grpSpLocks/>
            </p:cNvGrpSpPr>
            <p:nvPr/>
          </p:nvGrpSpPr>
          <p:grpSpPr bwMode="auto">
            <a:xfrm>
              <a:off x="207581" y="1238329"/>
              <a:ext cx="2823750" cy="2084261"/>
              <a:chOff x="207581" y="1293715"/>
              <a:chExt cx="2823750" cy="2084261"/>
            </a:xfrm>
          </p:grpSpPr>
          <p:pic>
            <p:nvPicPr>
              <p:cNvPr id="12315" name="Picture 20" descr="C:\!!!!Clip_art\!!Emf_collection\Cloud_oval_Blue_black-outline_Large.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81" y="1386726"/>
                <a:ext cx="2823750" cy="19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Picture 23" descr="C:\!!!!Clip_art\!!Emf_collection\Server_MedLarge.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95" y="1293715"/>
                <a:ext cx="405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Picture 23" descr="C:\!!!!Clip_art\!!Emf_collection\Server_MedLarge.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268" y="1293715"/>
                <a:ext cx="405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8" name="Picture 24" descr="C:\!!!!Clip_art\!!Emf_collection\Server_MedLarge.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141" y="1293715"/>
                <a:ext cx="40500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0" name="Picture 24" descr="C:\!!!!Clip_art\!!Emf_collection\Network_switch_4-Large.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95" y="3625230"/>
              <a:ext cx="911250" cy="38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31" descr="C:\!!!!Clip_art\!!Emf_collection\Dots_ connections.e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4308" y="2804339"/>
              <a:ext cx="90000"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31" descr="C:\!!!!Clip_art\!!Emf_collection\Dots_ connections.e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3722" y="2804339"/>
              <a:ext cx="90000"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26" descr="C:\!!!!Clip_art\!!Emf_collection\Storage_disks_Large.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1898" y="3459552"/>
              <a:ext cx="607500" cy="5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32" descr="C:\!!!!Clip_art\!!Emf_collection\Dots_ 5_connections_horizontal.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7126" y="1705922"/>
              <a:ext cx="765000" cy="10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30" descr="C:\!!!!Clip_art\!!Emf_collection\People_(3_Small)_tight-grouping.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0683" y="1313669"/>
              <a:ext cx="630000" cy="73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32" descr="C:\!!!!Clip_art\!!Emf_collection\Dots_ 5_connections_horizontal.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1110" y="1705922"/>
              <a:ext cx="765000" cy="10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07" name="Group 1"/>
            <p:cNvGrpSpPr>
              <a:grpSpLocks/>
            </p:cNvGrpSpPr>
            <p:nvPr/>
          </p:nvGrpSpPr>
          <p:grpSpPr bwMode="auto">
            <a:xfrm>
              <a:off x="4289050" y="1238329"/>
              <a:ext cx="1475203" cy="806590"/>
              <a:chOff x="4196995" y="1176959"/>
              <a:chExt cx="1475203" cy="806590"/>
            </a:xfrm>
          </p:grpSpPr>
          <p:pic>
            <p:nvPicPr>
              <p:cNvPr id="12312" name="Picture 29" descr="C:\!!!!Clip_art\!!Emf_collection\Document_blank-generic_Medium.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3448" y="1176959"/>
                <a:ext cx="528750" cy="6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3" name="Picture 28" descr="C:\!!!!Clip_art\!!Emf_collection\Browser_window.e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0715" y="1176959"/>
                <a:ext cx="641250" cy="5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4" name="Picture 28" descr="C:\!!!!Clip_art\!!Emf_collection\Browser_window.e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6995" y="1409799"/>
                <a:ext cx="641250" cy="5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08" name="Group 3"/>
            <p:cNvGrpSpPr>
              <a:grpSpLocks/>
            </p:cNvGrpSpPr>
            <p:nvPr/>
          </p:nvGrpSpPr>
          <p:grpSpPr bwMode="auto">
            <a:xfrm>
              <a:off x="4289050" y="3345361"/>
              <a:ext cx="882316" cy="664532"/>
              <a:chOff x="4795300" y="3345361"/>
              <a:chExt cx="882316" cy="664532"/>
            </a:xfrm>
          </p:grpSpPr>
          <p:pic>
            <p:nvPicPr>
              <p:cNvPr id="12310" name="Picture 35" descr="C:\!!!!Clip_art\!!Emf_collection\iPad_XXSmall_portrait.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0116" y="3345361"/>
                <a:ext cx="517500" cy="6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1" name="Picture 38" descr="C:\!!!!Clip_art\!!Emf_collection\iPhone_XXXSmall_UI.em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5300" y="3503643"/>
                <a:ext cx="270000" cy="50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309" name="Picture 41" descr="C:\!!!!Clip_art\!!Emf_collection\Dots_connections_oval_up-and-left.em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7126" y="2300802"/>
              <a:ext cx="2092500" cy="1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30"/>
          <p:cNvSpPr/>
          <p:nvPr/>
        </p:nvSpPr>
        <p:spPr>
          <a:xfrm>
            <a:off x="1524000" y="6524626"/>
            <a:ext cx="9144000" cy="288925"/>
          </a:xfrm>
          <a:prstGeom prst="rect">
            <a:avLst/>
          </a:prstGeom>
          <a:ln w="12700"/>
        </p:spPr>
        <p:style>
          <a:lnRef idx="2">
            <a:schemeClr val="dk1">
              <a:shade val="50000"/>
            </a:schemeClr>
          </a:lnRef>
          <a:fillRef idx="1">
            <a:schemeClr val="dk1"/>
          </a:fillRef>
          <a:effectRef idx="0">
            <a:schemeClr val="dk1"/>
          </a:effectRef>
          <a:fontRef idx="minor">
            <a:schemeClr val="lt1"/>
          </a:fontRef>
        </p:style>
        <p:txBody>
          <a:bodyPr anchor="ctr"/>
          <a:lstStyle/>
          <a:p>
            <a:pPr>
              <a:defRPr/>
            </a:pPr>
            <a:r>
              <a:rPr lang="en-GB" sz="1400" dirty="0"/>
              <a:t>www.bournemouth.ac.uk 	              Monday 13</a:t>
            </a:r>
            <a:r>
              <a:rPr lang="en-GB" sz="1400" baseline="30000" dirty="0"/>
              <a:t>th</a:t>
            </a:r>
            <a:r>
              <a:rPr lang="en-GB" sz="1400" dirty="0"/>
              <a:t> February 2017                           </a:t>
            </a:r>
            <a:r>
              <a:rPr lang="en-GB" sz="1400" dirty="0" err="1"/>
              <a:t>Kimmeridge</a:t>
            </a:r>
            <a:r>
              <a:rPr lang="en-GB" sz="1400" dirty="0"/>
              <a:t> Lecture Theatre (KG01)</a:t>
            </a:r>
          </a:p>
        </p:txBody>
      </p:sp>
      <p:sp>
        <p:nvSpPr>
          <p:cNvPr id="2" name="Oval 1"/>
          <p:cNvSpPr/>
          <p:nvPr/>
        </p:nvSpPr>
        <p:spPr>
          <a:xfrm>
            <a:off x="1736834" y="1550425"/>
            <a:ext cx="4416832" cy="29799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flipH="1">
            <a:off x="3785394" y="2823370"/>
            <a:ext cx="8207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4227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Dng1TSWMkOZN2fxq9jv2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mt.wZJLq0e8QDV0MNK.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umvRMHUyE.ANdKwyjgOA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6oLd8B3cEEeeTDU0_I6g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e5DkjRjcEamh8.WV.neU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NTDbKZNl0OMhekvoFiCc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FOFWMwPmhUWH5N8G6ezkY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4787</Words>
  <Application>Microsoft Office PowerPoint</Application>
  <PresentationFormat>Widescreen</PresentationFormat>
  <Paragraphs>669</Paragraphs>
  <Slides>65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MS PGothic</vt:lpstr>
      <vt:lpstr>MS PGothic</vt:lpstr>
      <vt:lpstr>Arial</vt:lpstr>
      <vt:lpstr>Calibri</vt:lpstr>
      <vt:lpstr>Calibri Light</vt:lpstr>
      <vt:lpstr>新細明體</vt:lpstr>
      <vt:lpstr>Verdana</vt:lpstr>
      <vt:lpstr>Wingdings</vt:lpstr>
      <vt:lpstr>Office Theme</vt:lpstr>
      <vt:lpstr>PowerPoint Presentation</vt:lpstr>
      <vt:lpstr>Table of Content</vt:lpstr>
      <vt:lpstr>Objectives</vt:lpstr>
      <vt:lpstr>Are we using the cloud yet?</vt:lpstr>
      <vt:lpstr>PowerPoint Presentation</vt:lpstr>
      <vt:lpstr>Cloud computing is a new way of thinking when delivering IT enabled business services like application development and test.</vt:lpstr>
      <vt:lpstr>PowerPoint Presentation</vt:lpstr>
      <vt:lpstr>Attributes of Cloud Networking</vt:lpstr>
      <vt:lpstr>What is Cloud Computing – Part 2</vt:lpstr>
      <vt:lpstr>Visual Model of Cloud Computing Definition</vt:lpstr>
      <vt:lpstr>Cloud Computing: Essential Characteristics</vt:lpstr>
      <vt:lpstr>Cloud Service Models</vt:lpstr>
      <vt:lpstr>Infrastructure as a service (IaaS) architecture</vt:lpstr>
      <vt:lpstr>Platform as a service (PaaS) architecture</vt:lpstr>
      <vt:lpstr>Software as a service (SaaS) architecture</vt:lpstr>
      <vt:lpstr>Cloud Layer Architecture</vt:lpstr>
      <vt:lpstr>Split of Responsibilities: provider-side and consumer-side</vt:lpstr>
      <vt:lpstr>Cloud Deployment Models</vt:lpstr>
      <vt:lpstr>Cloud Deployment Models</vt:lpstr>
      <vt:lpstr>Business Benefits of Cloud Computing</vt:lpstr>
      <vt:lpstr>The Importance of Cloud Computing for Development and Test</vt:lpstr>
      <vt:lpstr>PowerPoint Presentation</vt:lpstr>
      <vt:lpstr>Current thoughts on Cloud Computing Adoption Risks</vt:lpstr>
      <vt:lpstr>Categories of Cloud Computing Risks </vt:lpstr>
      <vt:lpstr>Security is among a top concern with cloud computing...</vt:lpstr>
      <vt:lpstr>How can consumers think about their Cloud journey?</vt:lpstr>
      <vt:lpstr>Create a roadmap for cloud as part of the existing IT optimization strategy</vt:lpstr>
      <vt:lpstr>PowerPoint Presentation</vt:lpstr>
      <vt:lpstr>A New Model For Building Cloud Computing Environments</vt:lpstr>
      <vt:lpstr>Cloud is an opportunity—will you be able to take advantage?</vt:lpstr>
      <vt:lpstr>Conclusion</vt:lpstr>
      <vt:lpstr>Introduction to Cloud Computing – Q&amp;A </vt:lpstr>
      <vt:lpstr>Question and Answers on Cloud Computing-1</vt:lpstr>
      <vt:lpstr>Question and Answers on Cloud Computing-1</vt:lpstr>
      <vt:lpstr>Question and Answers on Cloud Computing-2</vt:lpstr>
      <vt:lpstr>Question and Answers on Cloud Computing-2</vt:lpstr>
      <vt:lpstr>Question and Answers on Cloud Computing-3</vt:lpstr>
      <vt:lpstr>Question and Answers on Cloud Computing-3</vt:lpstr>
      <vt:lpstr>Question and Answers on Cloud Computing-4</vt:lpstr>
      <vt:lpstr>Question and Answers on Cloud Computing-4</vt:lpstr>
      <vt:lpstr>Question and Answers on Cloud Computing-5</vt:lpstr>
      <vt:lpstr>Question and Answers on Cloud Computing-5</vt:lpstr>
      <vt:lpstr>Question and Answers on Cloud Computing-6</vt:lpstr>
      <vt:lpstr>Question and Answers on Cloud Computing-6</vt:lpstr>
      <vt:lpstr>Question and Answers on Cloud Computing-7</vt:lpstr>
      <vt:lpstr>Question and Answers on Cloud Computing-7</vt:lpstr>
      <vt:lpstr>Question and Answers on Cloud Computing-8</vt:lpstr>
      <vt:lpstr>Question and Answers on Cloud Computing-8</vt:lpstr>
      <vt:lpstr>Question and Answers on Cloud Computing-9</vt:lpstr>
      <vt:lpstr>Question and Answers on Cloud Computing-9</vt:lpstr>
      <vt:lpstr>Question and Answers on Cloud Computing-10</vt:lpstr>
      <vt:lpstr>Question and Answers on Cloud Computing-10</vt:lpstr>
      <vt:lpstr>Question and Answers on Cloud Computing-11</vt:lpstr>
      <vt:lpstr>Question and Answers on Cloud Computing-11</vt:lpstr>
      <vt:lpstr>Question and Answers on Cloud Computing-12</vt:lpstr>
      <vt:lpstr>Question and Answers on Cloud Computing-12</vt:lpstr>
      <vt:lpstr>Question and Answers on Cloud Computing-13</vt:lpstr>
      <vt:lpstr>Question and Answers on Cloud Computing-13</vt:lpstr>
      <vt:lpstr>Question and Answers on Cloud Computing-14</vt:lpstr>
      <vt:lpstr>Question and Answers on Cloud Computing-14</vt:lpstr>
      <vt:lpstr>Question and Answers on Cloud Computing-15</vt:lpstr>
      <vt:lpstr>Question and Answers on Cloud Computing-15</vt:lpstr>
      <vt:lpstr>Question and Answers on Cloud Computing-16</vt:lpstr>
      <vt:lpstr>Question and Answers on Cloud Computing-16</vt:lpstr>
      <vt:lpstr>Thank you!</vt:lpstr>
    </vt:vector>
  </TitlesOfParts>
  <Company>Bournemouth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PowerPoint Presentation</dc:title>
  <dc:creator>Justice Opara-Martins (i7958758)</dc:creator>
  <cp:keywords>Lecture Notes in Cloud Computing</cp:keywords>
  <cp:lastModifiedBy>Justice Martins</cp:lastModifiedBy>
  <cp:revision>61</cp:revision>
  <dcterms:created xsi:type="dcterms:W3CDTF">2017-02-13T09:44:42Z</dcterms:created>
  <dcterms:modified xsi:type="dcterms:W3CDTF">2017-02-14T14:41:03Z</dcterms:modified>
</cp:coreProperties>
</file>